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37"/>
  </p:notesMasterIdLst>
  <p:handoutMasterIdLst>
    <p:handoutMasterId r:id="rId38"/>
  </p:handoutMasterIdLst>
  <p:sldIdLst>
    <p:sldId id="256" r:id="rId5"/>
    <p:sldId id="2147473211" r:id="rId6"/>
    <p:sldId id="2147479986" r:id="rId7"/>
    <p:sldId id="2147479987" r:id="rId8"/>
    <p:sldId id="2147471204" r:id="rId9"/>
    <p:sldId id="2147479988" r:id="rId10"/>
    <p:sldId id="2147479997" r:id="rId11"/>
    <p:sldId id="2147479998" r:id="rId12"/>
    <p:sldId id="2147480004" r:id="rId13"/>
    <p:sldId id="2147479999" r:id="rId14"/>
    <p:sldId id="2147480000" r:id="rId15"/>
    <p:sldId id="2147480001" r:id="rId16"/>
    <p:sldId id="2147479975" r:id="rId17"/>
    <p:sldId id="2147479982" r:id="rId18"/>
    <p:sldId id="260" r:id="rId19"/>
    <p:sldId id="2147479963" r:id="rId20"/>
    <p:sldId id="2147479977" r:id="rId21"/>
    <p:sldId id="2147479978" r:id="rId22"/>
    <p:sldId id="2147479962" r:id="rId23"/>
    <p:sldId id="2147479984" r:id="rId24"/>
    <p:sldId id="2147479959" r:id="rId25"/>
    <p:sldId id="2147479931" r:id="rId26"/>
    <p:sldId id="2147479946" r:id="rId27"/>
    <p:sldId id="2147479961" r:id="rId28"/>
    <p:sldId id="2147479980" r:id="rId29"/>
    <p:sldId id="2147479983" r:id="rId30"/>
    <p:sldId id="2147479957" r:id="rId31"/>
    <p:sldId id="2147480002" r:id="rId32"/>
    <p:sldId id="2147480003" r:id="rId33"/>
    <p:sldId id="2147480005" r:id="rId34"/>
    <p:sldId id="2147473175" r:id="rId35"/>
    <p:sldId id="214747571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90"/>
    <a:srgbClr val="B2D2F2"/>
    <a:srgbClr val="0072CE"/>
    <a:srgbClr val="CBA058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82" autoAdjust="0"/>
    <p:restoredTop sz="86477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6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44" d="100"/>
          <a:sy n="144" d="100"/>
        </p:scale>
        <p:origin x="46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880F9A-88A2-9475-DC53-D67C1D3B7A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C6607-3626-737C-2F85-5A8FEE707C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77804-BB52-C64C-B41F-A912728EFBE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58E34-2F77-41F7-04FA-BFFECFEB30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EE793-C657-D047-4FA5-FB4E772C6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88659-E130-AB4A-B10D-E40181C6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5F0F0-3408-9F4A-9B24-898CD7F5D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3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73E20-1DBE-EECA-79B1-EF87769F7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A1D15-10C7-C6CE-64AB-FD5A70988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0666A-543A-2A5B-BE4A-E8372F5D4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9846C-5FEC-9B22-9EFC-ADCF874B4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63F93-5CA3-4FAB-AAC8-E58835FD1D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63F93-5CA3-4FAB-AAC8-E58835FD1D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63F93-5CA3-4FAB-AAC8-E58835FD1D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63F93-5CA3-4FAB-AAC8-E58835FD1D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44AE15E-748E-9548-BA1D-7529744F34DE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8D9F166-568D-2C42-BBD1-4634B6FEA2C8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BA27787-85AD-0745-A650-A37F8A8C22B9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5A4E951E-2A0F-1C4E-ABF7-3B7430FB787A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D2499FA0-4BD8-A54D-989F-6B16DBBC0C1C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05487-8B57-C74A-B51C-85E2222B14FF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4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4896C83-A573-1748-B08E-871DE5D0AA16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006D1EA-7782-3147-A722-F801D5512202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3D22E2E-1EB5-D647-B539-046E771C4A4C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E768F8E-0710-6248-895B-CC0DEACC78D7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919BBE-B454-1947-AB88-A72FC5421D89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BE39-63E2-B545-A582-A8F396F9332C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9C414B-30A8-694A-A799-2BAAC7043443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17BA33-9D69-A740-8E72-9F0B58A5856C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5517-68E8-6C48-AAF6-BF9DC9B41E93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7620"/>
            <a:ext cx="0" cy="5612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6959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787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438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7200" y="4295396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7200" y="400190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4158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6" y="1150667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D83B6C7-2D97-2A42-B24D-1EAA4C198CA9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0" y="4191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5869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5832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CD7BAE84-7368-7B4A-83B1-437151B359E3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A5D59D-98B5-7141-BF13-0C16B494C3B3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89BB08-25A9-2949-91F0-01C6DDF58445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A1DD13-6DCA-7444-9999-A65370C8417D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509B63-3564-0743-8D85-46144BC295D5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26B34B-DBB3-4F46-A524-7AA24D3B56FE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898062-C7CF-6311-B7FB-B3180C6AC903}"/>
              </a:ext>
            </a:extLst>
          </p:cNvPr>
          <p:cNvGrpSpPr/>
          <p:nvPr userDrawn="1"/>
        </p:nvGrpSpPr>
        <p:grpSpPr>
          <a:xfrm>
            <a:off x="10036810" y="193430"/>
            <a:ext cx="2018013" cy="987670"/>
            <a:chOff x="9457427" y="74214"/>
            <a:chExt cx="2502194" cy="1224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CBBC0D-5663-359F-8E15-7080727B0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2610" y="74214"/>
              <a:ext cx="1237011" cy="12246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6541B5-375E-0A32-7C85-ACE7C1DDD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7427" y="107151"/>
              <a:ext cx="1158766" cy="1158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322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7E7679-8BB6-694F-A8FB-791F2D378E1B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A22935F-A44C-8142-A1DF-9249DFE3D3AF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1E81EDA-5750-F04F-9F8B-9FC694C883AE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BFE4FB-E0B2-5047-A6A0-F4AC56FB3221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E89C22-DEF5-514A-9999-CE470E979555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BA84-6AC9-4E42-996B-4275BCC2C932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9D23-3155-B74D-A236-4A04DE18D26D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3AE205-D071-654F-9E3A-4EFB4A411477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EC7130-9CCA-C641-84B1-C845BA199CAF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280836E-B949-884C-B24F-DE50AFAE7D63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001559-D176-9647-A69D-19A379A26553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8ADBD0A-607B-F048-993C-A79C2E088330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BDE53A0-1591-B549-A96C-0A335428BA0A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CE2E8AB-FB2C-2F44-A6FD-D0438D7C221E}" type="datetime1">
              <a:rPr lang="en-US" smtClean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739" r:id="rId3"/>
    <p:sldLayoutId id="2147483731" r:id="rId4"/>
    <p:sldLayoutId id="2147483701" r:id="rId5"/>
    <p:sldLayoutId id="2147483732" r:id="rId6"/>
    <p:sldLayoutId id="2147483703" r:id="rId7"/>
    <p:sldLayoutId id="2147483733" r:id="rId8"/>
    <p:sldLayoutId id="2147483704" r:id="rId9"/>
    <p:sldLayoutId id="2147483734" r:id="rId10"/>
    <p:sldLayoutId id="2147483730" r:id="rId11"/>
    <p:sldLayoutId id="2147483736" r:id="rId12"/>
    <p:sldLayoutId id="2147483705" r:id="rId13"/>
    <p:sldLayoutId id="2147483735" r:id="rId14"/>
    <p:sldLayoutId id="2147483707" r:id="rId15"/>
    <p:sldLayoutId id="2147483708" r:id="rId16"/>
    <p:sldLayoutId id="2147483709" r:id="rId17"/>
    <p:sldLayoutId id="2147483725" r:id="rId18"/>
    <p:sldLayoutId id="2147483710" r:id="rId19"/>
    <p:sldLayoutId id="2147483711" r:id="rId20"/>
    <p:sldLayoutId id="2147483737" r:id="rId21"/>
    <p:sldLayoutId id="2147483712" r:id="rId22"/>
    <p:sldLayoutId id="2147483713" r:id="rId23"/>
    <p:sldLayoutId id="2147483727" r:id="rId24"/>
    <p:sldLayoutId id="2147483726" r:id="rId25"/>
    <p:sldLayoutId id="2147483719" r:id="rId26"/>
    <p:sldLayoutId id="2147483721" r:id="rId27"/>
    <p:sldLayoutId id="2147483693" r:id="rId28"/>
    <p:sldLayoutId id="2147483722" r:id="rId29"/>
    <p:sldLayoutId id="2147483694" r:id="rId30"/>
    <p:sldLayoutId id="2147483723" r:id="rId31"/>
    <p:sldLayoutId id="2147483695" r:id="rId32"/>
    <p:sldLayoutId id="2147483724" r:id="rId33"/>
    <p:sldLayoutId id="2147483717" r:id="rId34"/>
    <p:sldLayoutId id="2147483720" r:id="rId35"/>
    <p:sldLayoutId id="2147483715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dcio.defense.gov/Portals/0/Documents/CMMC/CMMC-101-Nov2025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dcio.defense.gov/Portals/0/Documents/CMMC/CMMC-101-Nov2025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dcio.defense.gov/Portals/0/Documents/CMMC/CMMC-101-Nov2025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dcio.defense.gov/CMMC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hyperlink" Target="mailto:bcfd-cmmc-suppliers@jhuapl.edu" TargetMode="Externa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smb-cyber@jhuapl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rs.csd.disa.mil/cmmc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uapl.edu/work/partnerships/suppliers/cybersecurity" TargetMode="External"/><Relationship Id="rId2" Type="http://schemas.openxmlformats.org/officeDocument/2006/relationships/hyperlink" Target="https://www.jhuapl.edu/work/partnerships/suppli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rtnerandSupplierResources@jhuapl.edu" TargetMode="External"/><Relationship Id="rId4" Type="http://schemas.openxmlformats.org/officeDocument/2006/relationships/hyperlink" Target="mailto:BCFD-CMMC-Suppliers@jhuapl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ab.org/Catalog#!/c/s/Results/Format/list/Page/1/Size/9/Sort/NameAscending" TargetMode="External"/><Relationship Id="rId2" Type="http://schemas.openxmlformats.org/officeDocument/2006/relationships/hyperlink" Target="https://dodcio.defense.gov/cmmc/Resources-Documentatio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dcio.defense.gov/Portals/0/Documents/CMMC/CMMC-101-Nov2025.pdf" TargetMode="External"/><Relationship Id="rId5" Type="http://schemas.openxmlformats.org/officeDocument/2006/relationships/hyperlink" Target="https://www.dau.edu/courses/cyb-1030" TargetMode="External"/><Relationship Id="rId4" Type="http://schemas.openxmlformats.org/officeDocument/2006/relationships/hyperlink" Target="https://www.dau.edu/courses/cyb-101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odcio.defense.gov/Portals/0/Documents/CMMC/CMMC-101-Nov2025.pdf" TargetMode="External"/><Relationship Id="rId3" Type="http://schemas.openxmlformats.org/officeDocument/2006/relationships/hyperlink" Target="https://marketplace.fedramp.gov/assessors" TargetMode="External"/><Relationship Id="rId7" Type="http://schemas.openxmlformats.org/officeDocument/2006/relationships/hyperlink" Target="https://www.apexaccelerators.us/#/" TargetMode="External"/><Relationship Id="rId2" Type="http://schemas.openxmlformats.org/officeDocument/2006/relationships/hyperlink" Target="https://www.dodcui.mi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ist.gov/mep" TargetMode="External"/><Relationship Id="rId5" Type="http://schemas.openxmlformats.org/officeDocument/2006/relationships/hyperlink" Target="https://www.cisa.gov/shields-up" TargetMode="External"/><Relationship Id="rId4" Type="http://schemas.openxmlformats.org/officeDocument/2006/relationships/hyperlink" Target="https://business.defense.gov/Resources/FAQ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waru.edu/media/t/1_xkpilcud" TargetMode="External"/><Relationship Id="rId3" Type="http://schemas.openxmlformats.org/officeDocument/2006/relationships/hyperlink" Target="https://www.dau.edu/acquipedia-article/cmmc-understanding-ssp" TargetMode="External"/><Relationship Id="rId7" Type="http://schemas.openxmlformats.org/officeDocument/2006/relationships/hyperlink" Target="https://www.dau.edu/acquipedia-article/understanding-cmmc-flow-down-requirements" TargetMode="External"/><Relationship Id="rId2" Type="http://schemas.openxmlformats.org/officeDocument/2006/relationships/hyperlink" Target="https://media.waru.edu/media/t/1_3htld73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dia.dau.edu/media/t/1_k75fov7r" TargetMode="External"/><Relationship Id="rId5" Type="http://schemas.openxmlformats.org/officeDocument/2006/relationships/hyperlink" Target="https://media.waru.edu/media/t/1_jjpihbq9" TargetMode="External"/><Relationship Id="rId4" Type="http://schemas.openxmlformats.org/officeDocument/2006/relationships/hyperlink" Target="https://www.dau.edu/acquipedia-article/cmmc-phased-implementation" TargetMode="External"/><Relationship Id="rId9" Type="http://schemas.openxmlformats.org/officeDocument/2006/relationships/hyperlink" Target="https://dodcio.defense.gov/Portals/0/Documents/CMMC/CMMC-101-Nov2025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dcio.defense.gov/CMMC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dcio.defense.gov/Portals/0/Documents/CMMC/CMMC-101-Nov2025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dcio.defense.gov/Portals/0/Documents/CMMC/CMMC-101-Nov2025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dcio.defense.gov/Portals/0/Documents/CMMC/CMMC-101-Nov2025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dcio.defense.gov/Portals/0/Documents/CMMC/CMMC-101-Nov2025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dcio.defense.gov/Portals/0/Documents/CMMC/CMMC-101-Nov202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01B29BC-273F-3E35-634B-EA38891C5B34}"/>
              </a:ext>
            </a:extLst>
          </p:cNvPr>
          <p:cNvGrpSpPr/>
          <p:nvPr/>
        </p:nvGrpSpPr>
        <p:grpSpPr>
          <a:xfrm>
            <a:off x="0" y="4526250"/>
            <a:ext cx="11757246" cy="2360816"/>
            <a:chOff x="-14146873" y="-1878"/>
            <a:chExt cx="25519749" cy="40938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654F8296-33B8-E56E-461C-0D2214307987}"/>
                </a:ext>
              </a:extLst>
            </p:cNvPr>
            <p:cNvSpPr/>
            <p:nvPr/>
          </p:nvSpPr>
          <p:spPr>
            <a:xfrm flipV="1">
              <a:off x="8350999" y="-1878"/>
              <a:ext cx="3021877" cy="4091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674771-6AD7-1DCE-785D-7A20F2803417}"/>
                </a:ext>
              </a:extLst>
            </p:cNvPr>
            <p:cNvSpPr/>
            <p:nvPr/>
          </p:nvSpPr>
          <p:spPr>
            <a:xfrm>
              <a:off x="-14146873" y="0"/>
              <a:ext cx="22511173" cy="40919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B388EC5-F501-4E06-9980-3111AEE47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Cybersecurity Maturity Model Certification (CMMC)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391D956-1030-4730-9815-FE0DCADF5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Town Hall for JHU/APL Suppliers  -  </a:t>
            </a:r>
            <a:r>
              <a:rPr lang="en-US" dirty="0"/>
              <a:t>May 5, 2026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84AE3E-C718-4EEF-B6E3-9E75C5C99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4604394"/>
            <a:ext cx="10277856" cy="13335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500" dirty="0"/>
              <a:t>Presented by: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/>
                </a:solidFill>
              </a:rPr>
              <a:t>Michael Connelly, Deputy Cybersecurity Compliance Program Manager / Classified Strategist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/>
                </a:solidFill>
              </a:rPr>
              <a:t>Valeree Combs, Procurement Manager</a:t>
            </a:r>
          </a:p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1E4868D-DD08-40FE-955A-51DCEE51166F}"/>
              </a:ext>
            </a:extLst>
          </p:cNvPr>
          <p:cNvSpPr txBox="1">
            <a:spLocks/>
          </p:cNvSpPr>
          <p:nvPr/>
        </p:nvSpPr>
        <p:spPr>
          <a:xfrm>
            <a:off x="685799" y="5937894"/>
            <a:ext cx="9612681" cy="52313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bg1"/>
                </a:solidFill>
              </a:rPr>
              <a:t>All Information contained herein is subject to change or update. Please utilize the website 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resources for the latest information at the end of this presentation.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CMMC v1 - Cybersecurity Certification | ITG Consulting">
            <a:extLst>
              <a:ext uri="{FF2B5EF4-FFF2-40B4-BE49-F238E27FC236}">
                <a16:creationId xmlns:a16="http://schemas.microsoft.com/office/drawing/2014/main" id="{B640080C-34C3-F9D0-A031-E195C9B0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055" y="396968"/>
            <a:ext cx="4527332" cy="37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A6C9A7B2-D8CC-6918-27BE-0833A002CAE0}"/>
              </a:ext>
            </a:extLst>
          </p:cNvPr>
          <p:cNvSpPr/>
          <p:nvPr/>
        </p:nvSpPr>
        <p:spPr>
          <a:xfrm>
            <a:off x="10298481" y="3511296"/>
            <a:ext cx="1922236" cy="3355848"/>
          </a:xfrm>
          <a:custGeom>
            <a:avLst/>
            <a:gdLst>
              <a:gd name="connsiteX0" fmla="*/ 3864854 w 3864854"/>
              <a:gd name="connsiteY0" fmla="*/ 0 h 6747280"/>
              <a:gd name="connsiteX1" fmla="*/ 3864854 w 3864854"/>
              <a:gd name="connsiteY1" fmla="*/ 5081458 h 6747280"/>
              <a:gd name="connsiteX2" fmla="*/ 2902193 w 3864854"/>
              <a:gd name="connsiteY2" fmla="*/ 6747280 h 6747280"/>
              <a:gd name="connsiteX3" fmla="*/ 0 w 3864854"/>
              <a:gd name="connsiteY3" fmla="*/ 6729589 h 674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854" h="6747280">
                <a:moveTo>
                  <a:pt x="3864854" y="0"/>
                </a:moveTo>
                <a:lnTo>
                  <a:pt x="3864854" y="5081458"/>
                </a:lnTo>
                <a:lnTo>
                  <a:pt x="2902193" y="6747280"/>
                </a:lnTo>
                <a:lnTo>
                  <a:pt x="0" y="6729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17D2592-5F6D-37E9-705D-F13234F975CE}"/>
              </a:ext>
            </a:extLst>
          </p:cNvPr>
          <p:cNvSpPr/>
          <p:nvPr/>
        </p:nvSpPr>
        <p:spPr>
          <a:xfrm>
            <a:off x="11158163" y="4692282"/>
            <a:ext cx="1107695" cy="1884688"/>
          </a:xfrm>
          <a:custGeom>
            <a:avLst/>
            <a:gdLst>
              <a:gd name="connsiteX0" fmla="*/ 2265408 w 2323496"/>
              <a:gd name="connsiteY0" fmla="*/ 0 h 3953314"/>
              <a:gd name="connsiteX1" fmla="*/ 2323496 w 2323496"/>
              <a:gd name="connsiteY1" fmla="*/ 215 h 3953314"/>
              <a:gd name="connsiteX2" fmla="*/ 2323496 w 2323496"/>
              <a:gd name="connsiteY2" fmla="*/ 3953314 h 3953314"/>
              <a:gd name="connsiteX3" fmla="*/ 0 w 2323496"/>
              <a:gd name="connsiteY3" fmla="*/ 3944590 h 39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3496" h="3953314">
                <a:moveTo>
                  <a:pt x="2265408" y="0"/>
                </a:moveTo>
                <a:lnTo>
                  <a:pt x="2323496" y="215"/>
                </a:lnTo>
                <a:lnTo>
                  <a:pt x="2323496" y="3953314"/>
                </a:lnTo>
                <a:lnTo>
                  <a:pt x="0" y="39445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A8939D1-04AA-2558-1782-8079702DF087}"/>
              </a:ext>
            </a:extLst>
          </p:cNvPr>
          <p:cNvSpPr/>
          <p:nvPr/>
        </p:nvSpPr>
        <p:spPr>
          <a:xfrm>
            <a:off x="11802387" y="4506327"/>
            <a:ext cx="822867" cy="1449798"/>
          </a:xfrm>
          <a:custGeom>
            <a:avLst/>
            <a:gdLst>
              <a:gd name="connsiteX0" fmla="*/ 1726043 w 1726043"/>
              <a:gd name="connsiteY0" fmla="*/ 0 h 3041090"/>
              <a:gd name="connsiteX1" fmla="*/ 1726043 w 1726043"/>
              <a:gd name="connsiteY1" fmla="*/ 1182544 h 3041090"/>
              <a:gd name="connsiteX2" fmla="*/ 640699 w 1726043"/>
              <a:gd name="connsiteY2" fmla="*/ 3041090 h 3041090"/>
              <a:gd name="connsiteX3" fmla="*/ 0 w 1726043"/>
              <a:gd name="connsiteY3" fmla="*/ 3031088 h 3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043" h="3041090">
                <a:moveTo>
                  <a:pt x="1726043" y="0"/>
                </a:moveTo>
                <a:lnTo>
                  <a:pt x="1726043" y="1182544"/>
                </a:lnTo>
                <a:lnTo>
                  <a:pt x="640699" y="3041090"/>
                </a:lnTo>
                <a:lnTo>
                  <a:pt x="0" y="3031088"/>
                </a:lnTo>
                <a:close/>
              </a:path>
            </a:pathLst>
          </a:custGeom>
          <a:noFill/>
          <a:ln w="12700">
            <a:solidFill>
              <a:srgbClr val="CBA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34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E66B9-6267-D25F-EEBF-7B91803D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E93719-BAC6-5BD6-44B4-482627D7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/>
              <a:t>CMMC Post-Assessment Remediation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13E31-88C0-16C2-9FA8-FC44D5034E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4637086"/>
          </a:xfrm>
        </p:spPr>
        <p:txBody>
          <a:bodyPr>
            <a:normAutofit/>
          </a:bodyPr>
          <a:lstStyle/>
          <a:p>
            <a:r>
              <a:rPr lang="en-US" sz="2400" dirty="0"/>
              <a:t>CMMC Program will allow limited use of POA&amp;Ms</a:t>
            </a:r>
          </a:p>
          <a:p>
            <a:pPr lvl="1"/>
            <a:r>
              <a:rPr lang="en-US" sz="1800" dirty="0"/>
              <a:t>POA&amp;Ms are not allowed for CMMC Level 1. </a:t>
            </a:r>
          </a:p>
          <a:p>
            <a:pPr lvl="1"/>
            <a:r>
              <a:rPr lang="en-US" sz="1800" dirty="0"/>
              <a:t>Refer to §170.21 of the 32 CFR CMMC Program final rule for CMMC Level 2 and Level 3 POA&amp;Ms requirements, including critical requirements not allowed in a POA&amp;M.</a:t>
            </a:r>
          </a:p>
          <a:p>
            <a:r>
              <a:rPr lang="en-US" sz="2400" dirty="0"/>
              <a:t>Closeout Assessment</a:t>
            </a:r>
          </a:p>
          <a:p>
            <a:pPr lvl="1"/>
            <a:r>
              <a:rPr lang="en-US" sz="1800" dirty="0"/>
              <a:t>POA&amp;M closeout self-assessment is conducted by the Organization Seeking Assessment (OSA).</a:t>
            </a:r>
          </a:p>
          <a:p>
            <a:pPr lvl="1"/>
            <a:r>
              <a:rPr lang="en-US" sz="1800" dirty="0"/>
              <a:t>POA&amp;M closeout Certification Assessment is conducted by a C3PAO or the DIBCAC.</a:t>
            </a:r>
          </a:p>
          <a:p>
            <a:pPr lvl="1"/>
            <a:r>
              <a:rPr lang="en-US" sz="1800" dirty="0"/>
              <a:t>POA&amp;Ms must be closed out within 180 days of when the CMMC Assessment results are finalized and submitted to SPRS or CMMC </a:t>
            </a:r>
            <a:r>
              <a:rPr lang="en-US" sz="1800" dirty="0" err="1"/>
              <a:t>eMASS</a:t>
            </a:r>
            <a:r>
              <a:rPr lang="en-US" sz="1800" dirty="0"/>
              <a:t>, as appropriate.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A2E01-DE31-00AE-5EF4-D6E34FC297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EF673-D7EF-11E9-3E10-9FD44189D887}"/>
              </a:ext>
            </a:extLst>
          </p:cNvPr>
          <p:cNvSpPr/>
          <p:nvPr/>
        </p:nvSpPr>
        <p:spPr>
          <a:xfrm>
            <a:off x="0" y="5921477"/>
            <a:ext cx="12192000" cy="57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Failure to close POA&amp;M within 180 days will result in an expired CMMC Status.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2230CFC-4406-A52A-187B-D1BED4F019FF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2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21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6B8C-59B8-DD44-3279-2AD57AAF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0C519E-6343-11A3-9E82-EA6FFF82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/>
          </a:bodyPr>
          <a:lstStyle/>
          <a:p>
            <a:r>
              <a:rPr lang="en-US"/>
              <a:t>Conditional and Final Status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4DDD43-3721-D72E-1EB3-1FE27F8560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9969500" cy="5030786"/>
          </a:xfrm>
        </p:spPr>
        <p:txBody>
          <a:bodyPr>
            <a:normAutofit/>
          </a:bodyPr>
          <a:lstStyle/>
          <a:p>
            <a:r>
              <a:rPr lang="en-US" sz="2400" dirty="0"/>
              <a:t>An Organization Seeking Assessment (OSA) may achieve </a:t>
            </a:r>
            <a:br>
              <a:rPr lang="en-US" sz="2400" dirty="0"/>
            </a:br>
            <a:r>
              <a:rPr lang="en-US" sz="2400" dirty="0"/>
              <a:t>a </a:t>
            </a:r>
            <a:r>
              <a:rPr lang="en-US" sz="2400" b="1" dirty="0"/>
              <a:t>Conditional CMMC Status </a:t>
            </a:r>
            <a:r>
              <a:rPr lang="en-US" sz="2400" dirty="0"/>
              <a:t>if the initial assessment (with passing score) resulted in allowable POA&amp;M items.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An Organization Seeking Certification (OSC) achieves a </a:t>
            </a:r>
            <a:r>
              <a:rPr lang="en-US" sz="2400" b="1" dirty="0"/>
              <a:t>Final CMMC Status </a:t>
            </a:r>
            <a:r>
              <a:rPr lang="en-US" sz="2400" dirty="0"/>
              <a:t>when assessment results in a passing score with no POA&amp;M, or when the POA&amp;M has been closed out within 180 days of achieving a Conditional CMMC Status.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BF4E5-F6AA-F816-73A1-FFC9854147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775E9E9-A37A-96EA-2E4F-BAEABF1FE2EA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2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31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47747-A74D-19A5-FE70-6114172C6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8E09DF-64D2-23AF-17AF-63C52968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0226351" cy="1139112"/>
          </a:xfrm>
        </p:spPr>
        <p:txBody>
          <a:bodyPr>
            <a:normAutofit/>
          </a:bodyPr>
          <a:lstStyle/>
          <a:p>
            <a:r>
              <a:rPr lang="en-US" dirty="0"/>
              <a:t>Phased Implementation of CMMC Requirements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38063-312E-A642-A20F-5EFE659600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16412-F60C-168B-797F-DDC1945028D2}"/>
              </a:ext>
            </a:extLst>
          </p:cNvPr>
          <p:cNvSpPr/>
          <p:nvPr/>
        </p:nvSpPr>
        <p:spPr>
          <a:xfrm>
            <a:off x="0" y="5738813"/>
            <a:ext cx="12192000" cy="76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DOW may implement CMMC Level 2 (C3PAO) requirements in some Phase 1 procurements or </a:t>
            </a:r>
            <a:br>
              <a:rPr lang="en-US" dirty="0"/>
            </a:br>
            <a:r>
              <a:rPr lang="en-US" dirty="0"/>
              <a:t>Level 3 requirements in some Phase 2 procurements, which may limit competitors or drive cost.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6F80DD1-BBA9-5EAE-6E88-64C2236E2747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2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C68CA-21BE-2525-04D4-39DBDA9A5D05}"/>
              </a:ext>
            </a:extLst>
          </p:cNvPr>
          <p:cNvSpPr txBox="1"/>
          <p:nvPr/>
        </p:nvSpPr>
        <p:spPr>
          <a:xfrm>
            <a:off x="1576278" y="2070398"/>
            <a:ext cx="210469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/>
              <a:t>Begins 10 Nov 2025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/>
              <a:t>Where applicable, solicitations will require Level 1 or 2 self-assessment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CCE88-BDD4-DC55-2589-C767394D7B2B}"/>
              </a:ext>
            </a:extLst>
          </p:cNvPr>
          <p:cNvSpPr txBox="1"/>
          <p:nvPr/>
        </p:nvSpPr>
        <p:spPr>
          <a:xfrm>
            <a:off x="3680973" y="2399607"/>
            <a:ext cx="210469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/>
              <a:t>﻿﻿Begins 10 Nov 2026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/>
              <a:t>﻿Where applicable, solicitations will require Level 2</a:t>
            </a:r>
            <a:br>
              <a:rPr lang="en-US" sz="1400" dirty="0"/>
            </a:br>
            <a:r>
              <a:rPr lang="en-US" sz="1400" dirty="0"/>
              <a:t>Certification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/>
              <a:t>﻿﻿DOW may opt to delay the Level 2 certification requirement in a contract to an option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14F139-6A34-3D97-9BD5-939DD4428227}"/>
              </a:ext>
            </a:extLst>
          </p:cNvPr>
          <p:cNvSpPr txBox="1"/>
          <p:nvPr/>
        </p:nvSpPr>
        <p:spPr>
          <a:xfrm>
            <a:off x="5785668" y="2728816"/>
            <a:ext cx="2104695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﻿﻿Begins 10 Nov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Where applicable, solicitations will require Level 3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DOW may opt to delay the Level 3 certification requirement in a contract to an option period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C018AA-63D9-6B9E-6CCF-F5B343B2473A}"/>
              </a:ext>
            </a:extLst>
          </p:cNvPr>
          <p:cNvSpPr txBox="1"/>
          <p:nvPr/>
        </p:nvSpPr>
        <p:spPr>
          <a:xfrm>
            <a:off x="7890363" y="3058025"/>
            <a:ext cx="2104695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﻿﻿Begins 10 Nov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solicitations and contracts will include applicable</a:t>
            </a:r>
            <a:br>
              <a:rPr lang="en-US" sz="1400" dirty="0"/>
            </a:br>
            <a:r>
              <a:rPr lang="en-US" sz="1400" dirty="0"/>
              <a:t>CMMC Level requirements as a condition of contract award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7266A36-B69F-BACC-6B76-1F3F866A8BC3}"/>
              </a:ext>
            </a:extLst>
          </p:cNvPr>
          <p:cNvSpPr/>
          <p:nvPr/>
        </p:nvSpPr>
        <p:spPr>
          <a:xfrm>
            <a:off x="1576278" y="1470622"/>
            <a:ext cx="8781978" cy="797869"/>
          </a:xfrm>
          <a:prstGeom prst="rightArrow">
            <a:avLst>
              <a:gd name="adj1" fmla="val 50000"/>
              <a:gd name="adj2" fmla="val 44653"/>
            </a:avLst>
          </a:prstGeom>
          <a:solidFill>
            <a:schemeClr val="accent2"/>
          </a:solidFill>
          <a:ln>
            <a:solidFill>
              <a:srgbClr val="B2D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1200" dirty="0"/>
              <a:t>Phase 1 - Initial Implementation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3BB6848-214C-3573-9161-6796AD9E467D}"/>
              </a:ext>
            </a:extLst>
          </p:cNvPr>
          <p:cNvSpPr/>
          <p:nvPr/>
        </p:nvSpPr>
        <p:spPr>
          <a:xfrm>
            <a:off x="3680973" y="1799831"/>
            <a:ext cx="6677283" cy="797869"/>
          </a:xfrm>
          <a:prstGeom prst="rightArrow">
            <a:avLst>
              <a:gd name="adj1" fmla="val 50000"/>
              <a:gd name="adj2" fmla="val 44653"/>
            </a:avLst>
          </a:prstGeom>
          <a:solidFill>
            <a:srgbClr val="0070C0"/>
          </a:solidFill>
          <a:ln>
            <a:solidFill>
              <a:srgbClr val="B2D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1200" dirty="0"/>
              <a:t>Phase 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A6234E6-360F-14A9-53CC-E72F77181383}"/>
              </a:ext>
            </a:extLst>
          </p:cNvPr>
          <p:cNvSpPr/>
          <p:nvPr/>
        </p:nvSpPr>
        <p:spPr>
          <a:xfrm>
            <a:off x="5785667" y="2129040"/>
            <a:ext cx="4572589" cy="797869"/>
          </a:xfrm>
          <a:prstGeom prst="rightArrow">
            <a:avLst>
              <a:gd name="adj1" fmla="val 50000"/>
              <a:gd name="adj2" fmla="val 44653"/>
            </a:avLst>
          </a:prstGeom>
          <a:solidFill>
            <a:schemeClr val="accent1"/>
          </a:solidFill>
          <a:ln>
            <a:solidFill>
              <a:srgbClr val="B2D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1200" dirty="0"/>
              <a:t>Phase 3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87CD237-09E1-8559-9FA0-00ED58BF7627}"/>
              </a:ext>
            </a:extLst>
          </p:cNvPr>
          <p:cNvSpPr/>
          <p:nvPr/>
        </p:nvSpPr>
        <p:spPr>
          <a:xfrm>
            <a:off x="7890363" y="2458249"/>
            <a:ext cx="2467894" cy="797869"/>
          </a:xfrm>
          <a:prstGeom prst="rightArrow">
            <a:avLst>
              <a:gd name="adj1" fmla="val 50000"/>
              <a:gd name="adj2" fmla="val 44653"/>
            </a:avLst>
          </a:prstGeom>
          <a:solidFill>
            <a:srgbClr val="535090"/>
          </a:solidFill>
          <a:ln>
            <a:solidFill>
              <a:srgbClr val="B2D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1200" dirty="0"/>
              <a:t>Phase 4 - Full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9969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D44E8D-6EFE-0FF0-9AC7-97E8A1310D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542" y="0"/>
            <a:ext cx="6529458" cy="65008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AA1BBF-C902-3318-469E-A203C0357F5C}"/>
              </a:ext>
            </a:extLst>
          </p:cNvPr>
          <p:cNvGrpSpPr/>
          <p:nvPr/>
        </p:nvGrpSpPr>
        <p:grpSpPr>
          <a:xfrm>
            <a:off x="3255349" y="171"/>
            <a:ext cx="8375453" cy="6500471"/>
            <a:chOff x="-9331" y="-336"/>
            <a:chExt cx="8375453" cy="6500471"/>
          </a:xfrm>
        </p:grpSpPr>
        <p:sp>
          <p:nvSpPr>
            <p:cNvPr id="13" name="Manual Input 6">
              <a:extLst>
                <a:ext uri="{FF2B5EF4-FFF2-40B4-BE49-F238E27FC236}">
                  <a16:creationId xmlns:a16="http://schemas.microsoft.com/office/drawing/2014/main" id="{A49D1587-6614-6600-B1D6-B0AA56D31833}"/>
                </a:ext>
              </a:extLst>
            </p:cNvPr>
            <p:cNvSpPr/>
            <p:nvPr/>
          </p:nvSpPr>
          <p:spPr>
            <a:xfrm rot="5400000" flipH="1">
              <a:off x="962682" y="-903304"/>
              <a:ext cx="6500471" cy="83064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6558 h 14558"/>
                <a:gd name="connsiteX1" fmla="*/ 10000 w 10000"/>
                <a:gd name="connsiteY1" fmla="*/ 0 h 14558"/>
                <a:gd name="connsiteX2" fmla="*/ 10000 w 10000"/>
                <a:gd name="connsiteY2" fmla="*/ 14558 h 14558"/>
                <a:gd name="connsiteX3" fmla="*/ 0 w 10000"/>
                <a:gd name="connsiteY3" fmla="*/ 14558 h 14558"/>
                <a:gd name="connsiteX4" fmla="*/ 0 w 10000"/>
                <a:gd name="connsiteY4" fmla="*/ 6558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4558">
                  <a:moveTo>
                    <a:pt x="0" y="6558"/>
                  </a:moveTo>
                  <a:lnTo>
                    <a:pt x="10000" y="0"/>
                  </a:lnTo>
                  <a:lnTo>
                    <a:pt x="10000" y="14558"/>
                  </a:lnTo>
                  <a:lnTo>
                    <a:pt x="0" y="14558"/>
                  </a:lnTo>
                  <a:lnTo>
                    <a:pt x="0" y="6558"/>
                  </a:lnTo>
                  <a:close/>
                </a:path>
              </a:pathLst>
            </a:custGeom>
            <a:solidFill>
              <a:srgbClr val="CBA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>
                <a:solidFill>
                  <a:schemeClr val="bg1"/>
                </a:solidFill>
              </a:endParaRPr>
            </a:p>
          </p:txBody>
        </p:sp>
        <p:sp>
          <p:nvSpPr>
            <p:cNvPr id="14" name="Manual Input 6">
              <a:extLst>
                <a:ext uri="{FF2B5EF4-FFF2-40B4-BE49-F238E27FC236}">
                  <a16:creationId xmlns:a16="http://schemas.microsoft.com/office/drawing/2014/main" id="{8FC2A49B-E996-7FE9-117D-02EE9A6A6C64}"/>
                </a:ext>
              </a:extLst>
            </p:cNvPr>
            <p:cNvSpPr/>
            <p:nvPr/>
          </p:nvSpPr>
          <p:spPr>
            <a:xfrm rot="5400000" flipH="1">
              <a:off x="893637" y="-903304"/>
              <a:ext cx="6500471" cy="830640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6558 h 14558"/>
                <a:gd name="connsiteX1" fmla="*/ 10000 w 10000"/>
                <a:gd name="connsiteY1" fmla="*/ 0 h 14558"/>
                <a:gd name="connsiteX2" fmla="*/ 10000 w 10000"/>
                <a:gd name="connsiteY2" fmla="*/ 14558 h 14558"/>
                <a:gd name="connsiteX3" fmla="*/ 0 w 10000"/>
                <a:gd name="connsiteY3" fmla="*/ 14558 h 14558"/>
                <a:gd name="connsiteX4" fmla="*/ 0 w 10000"/>
                <a:gd name="connsiteY4" fmla="*/ 6558 h 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4558">
                  <a:moveTo>
                    <a:pt x="0" y="6558"/>
                  </a:moveTo>
                  <a:lnTo>
                    <a:pt x="10000" y="0"/>
                  </a:lnTo>
                  <a:lnTo>
                    <a:pt x="10000" y="14558"/>
                  </a:lnTo>
                  <a:lnTo>
                    <a:pt x="0" y="14558"/>
                  </a:lnTo>
                  <a:lnTo>
                    <a:pt x="0" y="65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5B0EE6-B27F-4323-A860-5BB9ADA8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Affirmations (252.204-7021)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FDE7D2-72E4-8167-4DD9-020263BBCD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9238422" cy="503078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en-US" b="1" dirty="0"/>
              <a:t>What it is</a:t>
            </a:r>
            <a:br>
              <a:rPr lang="en-US" altLang="en-US" dirty="0"/>
            </a:br>
            <a:r>
              <a:rPr lang="en-US" altLang="en-US" sz="1800" dirty="0"/>
              <a:t>An annual affirmation from a senior official that the organization continues to meet its required cybersecurity standards.</a:t>
            </a:r>
          </a:p>
          <a:p>
            <a:pPr lvl="0"/>
            <a:r>
              <a:rPr lang="en-US" altLang="en-US" b="1" dirty="0"/>
              <a:t>Who is responsible</a:t>
            </a:r>
            <a:br>
              <a:rPr lang="en-US" altLang="en-US" dirty="0"/>
            </a:br>
            <a:r>
              <a:rPr lang="en-US" altLang="en-US" sz="1800" dirty="0"/>
              <a:t>A designated senior official (e.g., corporate officer or equivalent) must provide the affirmation. </a:t>
            </a:r>
          </a:p>
          <a:p>
            <a:pPr lvl="0"/>
            <a:r>
              <a:rPr lang="en-US" altLang="en-US" b="1" dirty="0"/>
              <a:t>What is affirmed </a:t>
            </a:r>
          </a:p>
          <a:p>
            <a:pPr lvl="1"/>
            <a:r>
              <a:rPr lang="en-US" altLang="en-US" sz="1800" dirty="0"/>
              <a:t>Implementation of required security controls (per applicable CMMC level) </a:t>
            </a:r>
          </a:p>
          <a:p>
            <a:pPr lvl="1"/>
            <a:r>
              <a:rPr lang="en-US" altLang="en-US" sz="1800" dirty="0"/>
              <a:t>Accuracy of the organization’s cybersecurity status in SPRS </a:t>
            </a:r>
          </a:p>
          <a:p>
            <a:pPr lvl="1"/>
            <a:r>
              <a:rPr lang="en-US" altLang="en-US" sz="1800" dirty="0"/>
              <a:t>Continued compliance with safeguarding requirements for CUI </a:t>
            </a:r>
          </a:p>
          <a:p>
            <a:pPr lvl="0"/>
            <a:r>
              <a:rPr lang="en-US" altLang="en-US" b="1" dirty="0"/>
              <a:t>Frequency </a:t>
            </a:r>
          </a:p>
          <a:p>
            <a:pPr lvl="1"/>
            <a:r>
              <a:rPr lang="en-US" altLang="en-US" sz="1800" dirty="0"/>
              <a:t>At least annually after initial certification/assessment </a:t>
            </a:r>
          </a:p>
          <a:p>
            <a:pPr lvl="1"/>
            <a:r>
              <a:rPr lang="en-US" altLang="en-US" sz="1800" dirty="0"/>
              <a:t>Required to maintain contract eligibility </a:t>
            </a:r>
          </a:p>
          <a:p>
            <a:pPr lvl="0"/>
            <a:r>
              <a:rPr lang="en-US" altLang="en-US" b="1" dirty="0"/>
              <a:t>Where it is submitted </a:t>
            </a:r>
          </a:p>
          <a:p>
            <a:pPr lvl="1"/>
            <a:r>
              <a:rPr lang="en-US" altLang="en-US" sz="1800" dirty="0"/>
              <a:t>Supplier Performance Risk System (SPRS) </a:t>
            </a:r>
          </a:p>
          <a:p>
            <a:pPr lvl="0"/>
            <a:r>
              <a:rPr lang="en-US" altLang="en-US" b="1" dirty="0"/>
              <a:t>Why it matters </a:t>
            </a:r>
          </a:p>
          <a:p>
            <a:pPr lvl="1"/>
            <a:r>
              <a:rPr lang="en-US" altLang="en-US" sz="1800" dirty="0"/>
              <a:t>Demonstrates ongoing compliance (not just point-in-time) </a:t>
            </a:r>
          </a:p>
          <a:p>
            <a:pPr lvl="1"/>
            <a:r>
              <a:rPr lang="en-US" altLang="en-US" sz="1800" dirty="0"/>
              <a:t>Required for DOW contract awards and renewals </a:t>
            </a:r>
          </a:p>
          <a:p>
            <a:pPr lvl="1"/>
            <a:r>
              <a:rPr lang="en-US" altLang="en-US" sz="1800" dirty="0"/>
              <a:t>False affirmations carry legal and contractual risk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7142E-CA3F-4FE7-B0D3-E54B4D6279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7ABA4C0-7A42-57E2-8C01-4BB28DC000C5}"/>
              </a:ext>
            </a:extLst>
          </p:cNvPr>
          <p:cNvSpPr/>
          <p:nvPr/>
        </p:nvSpPr>
        <p:spPr>
          <a:xfrm>
            <a:off x="8420115" y="-84502"/>
            <a:ext cx="3771886" cy="6584976"/>
          </a:xfrm>
          <a:custGeom>
            <a:avLst/>
            <a:gdLst>
              <a:gd name="connsiteX0" fmla="*/ 3864854 w 3864854"/>
              <a:gd name="connsiteY0" fmla="*/ 0 h 6747280"/>
              <a:gd name="connsiteX1" fmla="*/ 3864854 w 3864854"/>
              <a:gd name="connsiteY1" fmla="*/ 5081458 h 6747280"/>
              <a:gd name="connsiteX2" fmla="*/ 2902193 w 3864854"/>
              <a:gd name="connsiteY2" fmla="*/ 6747280 h 6747280"/>
              <a:gd name="connsiteX3" fmla="*/ 0 w 3864854"/>
              <a:gd name="connsiteY3" fmla="*/ 6729589 h 674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854" h="6747280">
                <a:moveTo>
                  <a:pt x="3864854" y="0"/>
                </a:moveTo>
                <a:lnTo>
                  <a:pt x="3864854" y="5081458"/>
                </a:lnTo>
                <a:lnTo>
                  <a:pt x="2902193" y="6747280"/>
                </a:lnTo>
                <a:lnTo>
                  <a:pt x="0" y="6729589"/>
                </a:lnTo>
                <a:close/>
              </a:path>
            </a:pathLst>
          </a:custGeom>
          <a:solidFill>
            <a:schemeClr val="bg1">
              <a:alpha val="400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47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0EE6-B27F-4323-A860-5BB9ADA8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564666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Clarifying S</a:t>
            </a:r>
            <a:r>
              <a:rPr lang="en-US" sz="3300" noProof="0" dirty="0"/>
              <a:t>elf-Assessment in SPRS vs. CMMC Level 2 (Self)</a:t>
            </a:r>
            <a:br>
              <a:rPr lang="en-US" sz="3300" noProof="0" dirty="0"/>
            </a:br>
            <a:r>
              <a:rPr lang="en-US" noProof="0" dirty="0"/>
              <a:t> 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836ADCD-225D-CF90-E991-1357669B9D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SPRS self-assessments (252.204-7019/7020</a:t>
            </a:r>
            <a:r>
              <a:rPr lang="en-US" altLang="en-US" dirty="0">
                <a:latin typeface="Arial" panose="020B0604020202020204" pitchFamily="34" charset="0"/>
              </a:rPr>
              <a:t>) evaluate compliance with NIST SP 800-171 only, using a scoring methodology. </a:t>
            </a:r>
            <a:r>
              <a:rPr lang="en-US" altLang="en-US" b="1" dirty="0">
                <a:latin typeface="Arial" panose="020B0604020202020204" pitchFamily="34" charset="0"/>
              </a:rPr>
              <a:t>CMMC Level 2 (Self) under 252.204-7021 </a:t>
            </a:r>
            <a:r>
              <a:rPr lang="en-US" altLang="en-US" dirty="0">
                <a:latin typeface="Arial" panose="020B0604020202020204" pitchFamily="34" charset="0"/>
              </a:rPr>
              <a:t>also aligns to NIST SP 800-171, but is structured as a formalized program with defined assessment objectives and affirmation requirements. 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Assessment rigor and structure: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SPRS allows organizations to </a:t>
            </a:r>
            <a:r>
              <a:rPr lang="en-US" altLang="en-US" b="1" dirty="0">
                <a:latin typeface="Arial" panose="020B0604020202020204" pitchFamily="34" charset="0"/>
              </a:rPr>
              <a:t>self-score and report gaps (POA&amp;Ms permitted)</a:t>
            </a:r>
            <a:r>
              <a:rPr lang="en-US" altLang="en-US" dirty="0">
                <a:latin typeface="Arial" panose="020B0604020202020204" pitchFamily="34" charset="0"/>
              </a:rPr>
              <a:t> with less formal validation. CMMC Level 2 (Self) requires a </a:t>
            </a:r>
            <a:r>
              <a:rPr lang="en-US" altLang="en-US" b="1" dirty="0">
                <a:latin typeface="Arial" panose="020B0604020202020204" pitchFamily="34" charset="0"/>
              </a:rPr>
              <a:t>more standardized assessment against specific objectives</a:t>
            </a:r>
            <a:r>
              <a:rPr lang="en-US" altLang="en-US" dirty="0">
                <a:latin typeface="Arial" panose="020B0604020202020204" pitchFamily="34" charset="0"/>
              </a:rPr>
              <a:t>, with </a:t>
            </a:r>
            <a:r>
              <a:rPr lang="en-US" altLang="en-US" b="1" dirty="0">
                <a:latin typeface="Arial" panose="020B0604020202020204" pitchFamily="34" charset="0"/>
              </a:rPr>
              <a:t>stricter expectations on evidence and implementation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Affirmation and accountability: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SPRS submissions require score reporting but do not mandate annual senior official affirmation. CMMC Level 2 (Self) requires annual affirmation by a senior official, increasing executive accountability and legal risk. 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Program intent and enforcement: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SPRS is primarily a risk reporting mechanism for DOW visibility into contractor cybersecurity posture. CMMC introduces a compliance framework tied directly to contract eligibility, emphasizing sustained compliance over point-in-time scoring.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7142E-CA3F-4FE7-B0D3-E54B4D6279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pPr lvl="0"/>
            <a:fld id="{4EBCDCBD-78E1-0D41-A999-31B5EBF8E02C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FE320-7108-4638-B8E3-BFA23F71691B}"/>
              </a:ext>
            </a:extLst>
          </p:cNvPr>
          <p:cNvSpPr txBox="1"/>
          <p:nvPr/>
        </p:nvSpPr>
        <p:spPr>
          <a:xfrm>
            <a:off x="457200" y="1511559"/>
            <a:ext cx="184731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endParaRPr lang="en-US" sz="20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3E6ADD-A9C2-8A3E-875C-ACD1E8C8534A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E3A3799-20EE-5A47-371B-BF7859B380EB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99FA629-1346-F27A-9238-609EC4ACAFF9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5C1879-967C-4C9A-0D78-6A617355DEBC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61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FA1F7BC-5ABC-7444-2789-3B04B03DE848}"/>
              </a:ext>
            </a:extLst>
          </p:cNvPr>
          <p:cNvGrpSpPr/>
          <p:nvPr/>
        </p:nvGrpSpPr>
        <p:grpSpPr>
          <a:xfrm>
            <a:off x="-1" y="0"/>
            <a:ext cx="5720775" cy="6500474"/>
            <a:chOff x="6863224" y="-1878"/>
            <a:chExt cx="4509652" cy="40938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FC354A-816E-CEF0-5A72-BA4C1589801D}"/>
                </a:ext>
              </a:extLst>
            </p:cNvPr>
            <p:cNvSpPr/>
            <p:nvPr/>
          </p:nvSpPr>
          <p:spPr>
            <a:xfrm>
              <a:off x="6863224" y="1"/>
              <a:ext cx="1501081" cy="40919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0BA603F8-EAB4-6006-B587-E2B4ADA48A5B}"/>
                </a:ext>
              </a:extLst>
            </p:cNvPr>
            <p:cNvSpPr/>
            <p:nvPr/>
          </p:nvSpPr>
          <p:spPr>
            <a:xfrm flipV="1">
              <a:off x="8350999" y="-1878"/>
              <a:ext cx="3021877" cy="4091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6FB181-9AA6-4C4F-B83D-D6B7B015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FCI Determination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D9FF-7DE8-4687-B31F-58A592EE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D8047A-964E-353C-E769-8250E47EA459}"/>
              </a:ext>
            </a:extLst>
          </p:cNvPr>
          <p:cNvGrpSpPr/>
          <p:nvPr/>
        </p:nvGrpSpPr>
        <p:grpSpPr>
          <a:xfrm>
            <a:off x="2478647" y="1150063"/>
            <a:ext cx="8961655" cy="4915552"/>
            <a:chOff x="3240505" y="1246495"/>
            <a:chExt cx="7844590" cy="430283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74FFF43-576C-4AE9-9244-D00434C13C55}"/>
                </a:ext>
              </a:extLst>
            </p:cNvPr>
            <p:cNvSpPr txBox="1"/>
            <p:nvPr/>
          </p:nvSpPr>
          <p:spPr>
            <a:xfrm>
              <a:off x="5669280" y="1246495"/>
              <a:ext cx="2987040" cy="83099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Is this information connected to a Federal Government contract?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C7AE0DC-71E2-4656-94DA-93E312B365B8}"/>
                </a:ext>
              </a:extLst>
            </p:cNvPr>
            <p:cNvSpPr txBox="1"/>
            <p:nvPr/>
          </p:nvSpPr>
          <p:spPr>
            <a:xfrm>
              <a:off x="5669280" y="2424093"/>
              <a:ext cx="2987040" cy="83099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Was it provided by the Government OR created for the Government?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26458B2-E546-488C-85EE-29C874C0A960}"/>
                </a:ext>
              </a:extLst>
            </p:cNvPr>
            <p:cNvSpPr txBox="1"/>
            <p:nvPr/>
          </p:nvSpPr>
          <p:spPr>
            <a:xfrm>
              <a:off x="5669280" y="3591531"/>
              <a:ext cx="2987040" cy="83099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Is it ONLY simple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transactional information?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E2AA24F-A5EF-4EC5-B5B8-B77D85B5AC94}"/>
                </a:ext>
              </a:extLst>
            </p:cNvPr>
            <p:cNvSpPr txBox="1"/>
            <p:nvPr/>
          </p:nvSpPr>
          <p:spPr>
            <a:xfrm>
              <a:off x="5669280" y="4718329"/>
              <a:ext cx="2987040" cy="83099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Is the information intended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for public dissemination?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76303B1-ADE8-4436-B0AE-4C9622925E46}"/>
                </a:ext>
              </a:extLst>
            </p:cNvPr>
            <p:cNvSpPr txBox="1"/>
            <p:nvPr/>
          </p:nvSpPr>
          <p:spPr>
            <a:xfrm>
              <a:off x="9144001" y="1338827"/>
              <a:ext cx="1941094" cy="646331"/>
            </a:xfrm>
            <a:prstGeom prst="rect">
              <a:avLst/>
            </a:prstGeom>
            <a:solidFill>
              <a:srgbClr val="C000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NOT FCI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F9989A3-87ED-435F-8D3E-EA67D8209FF3}"/>
                </a:ext>
              </a:extLst>
            </p:cNvPr>
            <p:cNvSpPr txBox="1"/>
            <p:nvPr/>
          </p:nvSpPr>
          <p:spPr>
            <a:xfrm>
              <a:off x="9144001" y="2516425"/>
              <a:ext cx="1941094" cy="646331"/>
            </a:xfrm>
            <a:prstGeom prst="rect">
              <a:avLst/>
            </a:prstGeom>
            <a:solidFill>
              <a:srgbClr val="C000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NOT FCI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A0F65DC-7C77-4AF2-81AE-64E6F77878B2}"/>
                </a:ext>
              </a:extLst>
            </p:cNvPr>
            <p:cNvSpPr txBox="1"/>
            <p:nvPr/>
          </p:nvSpPr>
          <p:spPr>
            <a:xfrm>
              <a:off x="9144001" y="3680181"/>
              <a:ext cx="1941094" cy="646331"/>
            </a:xfrm>
            <a:prstGeom prst="rect">
              <a:avLst/>
            </a:prstGeom>
            <a:solidFill>
              <a:srgbClr val="C000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NOT FCI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91B166-1C05-48C7-9025-C9CA27DD6D22}"/>
                </a:ext>
              </a:extLst>
            </p:cNvPr>
            <p:cNvSpPr txBox="1"/>
            <p:nvPr/>
          </p:nvSpPr>
          <p:spPr>
            <a:xfrm>
              <a:off x="9144001" y="4810661"/>
              <a:ext cx="1941094" cy="646331"/>
            </a:xfrm>
            <a:prstGeom prst="rect">
              <a:avLst/>
            </a:prstGeom>
            <a:solidFill>
              <a:srgbClr val="C000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NOT FCI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3ED4815-FA1C-458D-946C-14496CB9FF9B}"/>
                </a:ext>
              </a:extLst>
            </p:cNvPr>
            <p:cNvSpPr txBox="1"/>
            <p:nvPr/>
          </p:nvSpPr>
          <p:spPr>
            <a:xfrm>
              <a:off x="3240505" y="4810661"/>
              <a:ext cx="1941094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THIS IS FCI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44F5901-D33C-400A-B8F8-47828A366FFC}"/>
                </a:ext>
              </a:extLst>
            </p:cNvPr>
            <p:cNvCxnSpPr>
              <a:stCxn id="93" idx="2"/>
              <a:endCxn id="94" idx="0"/>
            </p:cNvCxnSpPr>
            <p:nvPr/>
          </p:nvCxnSpPr>
          <p:spPr>
            <a:xfrm>
              <a:off x="7162800" y="2077492"/>
              <a:ext cx="0" cy="346601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ACBEA2E-1484-4EA5-9FEA-2335682579D3}"/>
                </a:ext>
              </a:extLst>
            </p:cNvPr>
            <p:cNvCxnSpPr>
              <a:stCxn id="94" idx="2"/>
              <a:endCxn id="95" idx="0"/>
            </p:cNvCxnSpPr>
            <p:nvPr/>
          </p:nvCxnSpPr>
          <p:spPr>
            <a:xfrm>
              <a:off x="7162800" y="3255090"/>
              <a:ext cx="0" cy="336441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4888431-8E89-490D-AB55-0D3004942348}"/>
                </a:ext>
              </a:extLst>
            </p:cNvPr>
            <p:cNvCxnSpPr>
              <a:stCxn id="95" idx="2"/>
              <a:endCxn id="96" idx="0"/>
            </p:cNvCxnSpPr>
            <p:nvPr/>
          </p:nvCxnSpPr>
          <p:spPr>
            <a:xfrm>
              <a:off x="7162800" y="4422528"/>
              <a:ext cx="0" cy="295801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6AA7267-BF79-4AAB-A4CE-D12C8DD76B7F}"/>
                </a:ext>
              </a:extLst>
            </p:cNvPr>
            <p:cNvCxnSpPr>
              <a:stCxn id="95" idx="3"/>
              <a:endCxn id="99" idx="1"/>
            </p:cNvCxnSpPr>
            <p:nvPr/>
          </p:nvCxnSpPr>
          <p:spPr>
            <a:xfrm flipV="1">
              <a:off x="8656320" y="4003347"/>
              <a:ext cx="487681" cy="368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1AEFC71-3612-47D6-8D9C-84A7A046E8C4}"/>
                </a:ext>
              </a:extLst>
            </p:cNvPr>
            <p:cNvCxnSpPr>
              <a:stCxn id="96" idx="3"/>
              <a:endCxn id="100" idx="1"/>
            </p:cNvCxnSpPr>
            <p:nvPr/>
          </p:nvCxnSpPr>
          <p:spPr>
            <a:xfrm flipV="1">
              <a:off x="8656320" y="5133827"/>
              <a:ext cx="487681" cy="1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B810408-563B-45C6-A0DA-0169A3E28D42}"/>
                </a:ext>
              </a:extLst>
            </p:cNvPr>
            <p:cNvCxnSpPr>
              <a:stCxn id="93" idx="3"/>
              <a:endCxn id="97" idx="1"/>
            </p:cNvCxnSpPr>
            <p:nvPr/>
          </p:nvCxnSpPr>
          <p:spPr>
            <a:xfrm flipV="1">
              <a:off x="8656320" y="1661993"/>
              <a:ext cx="487681" cy="1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654F63E4-B454-4C9B-B611-5913EC41F52C}"/>
                </a:ext>
              </a:extLst>
            </p:cNvPr>
            <p:cNvCxnSpPr>
              <a:stCxn id="94" idx="3"/>
              <a:endCxn id="98" idx="1"/>
            </p:cNvCxnSpPr>
            <p:nvPr/>
          </p:nvCxnSpPr>
          <p:spPr>
            <a:xfrm flipV="1">
              <a:off x="8656320" y="2839591"/>
              <a:ext cx="487681" cy="1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97D3C7B-93B6-4407-A554-8AF9FD92EC83}"/>
                </a:ext>
              </a:extLst>
            </p:cNvPr>
            <p:cNvCxnSpPr>
              <a:stCxn id="96" idx="1"/>
              <a:endCxn id="101" idx="3"/>
            </p:cNvCxnSpPr>
            <p:nvPr/>
          </p:nvCxnSpPr>
          <p:spPr>
            <a:xfrm flipH="1" flipV="1">
              <a:off x="5181599" y="5133827"/>
              <a:ext cx="487681" cy="1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45CC517-0F35-4B2A-854C-C288C6D2363F}"/>
                </a:ext>
              </a:extLst>
            </p:cNvPr>
            <p:cNvSpPr txBox="1"/>
            <p:nvPr/>
          </p:nvSpPr>
          <p:spPr>
            <a:xfrm>
              <a:off x="8686800" y="1710263"/>
              <a:ext cx="469618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NO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58F487-2AEA-4040-B0E1-A8D5659BBB93}"/>
                </a:ext>
              </a:extLst>
            </p:cNvPr>
            <p:cNvSpPr txBox="1"/>
            <p:nvPr/>
          </p:nvSpPr>
          <p:spPr>
            <a:xfrm>
              <a:off x="8674384" y="2891777"/>
              <a:ext cx="469618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NO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C4BD1F2-ECCE-4141-B21A-835F47E8103C}"/>
                </a:ext>
              </a:extLst>
            </p:cNvPr>
            <p:cNvSpPr txBox="1"/>
            <p:nvPr/>
          </p:nvSpPr>
          <p:spPr>
            <a:xfrm>
              <a:off x="5208694" y="5194824"/>
              <a:ext cx="469618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NO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F1BB00B-4FB6-409F-8604-6E9A732B1B1A}"/>
                </a:ext>
              </a:extLst>
            </p:cNvPr>
            <p:cNvSpPr txBox="1"/>
            <p:nvPr/>
          </p:nvSpPr>
          <p:spPr>
            <a:xfrm>
              <a:off x="7184154" y="4431928"/>
              <a:ext cx="469618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NO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A2EE3D5-0470-4A0D-AD65-ABCE90B26338}"/>
                </a:ext>
              </a:extLst>
            </p:cNvPr>
            <p:cNvSpPr txBox="1"/>
            <p:nvPr/>
          </p:nvSpPr>
          <p:spPr>
            <a:xfrm>
              <a:off x="8596639" y="4025832"/>
              <a:ext cx="625108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3">
                      <a:lumMod val="75000"/>
                    </a:schemeClr>
                  </a:solidFill>
                </a:rPr>
                <a:t>YES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F651EE4-709B-47EA-A271-8DDE2F181E76}"/>
                </a:ext>
              </a:extLst>
            </p:cNvPr>
            <p:cNvSpPr txBox="1"/>
            <p:nvPr/>
          </p:nvSpPr>
          <p:spPr>
            <a:xfrm>
              <a:off x="8656320" y="5147737"/>
              <a:ext cx="625108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3">
                      <a:lumMod val="75000"/>
                    </a:schemeClr>
                  </a:solidFill>
                </a:rPr>
                <a:t>YES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B5D9A7F-1303-48DC-AA97-5AD61EB95800}"/>
                </a:ext>
              </a:extLst>
            </p:cNvPr>
            <p:cNvSpPr txBox="1"/>
            <p:nvPr/>
          </p:nvSpPr>
          <p:spPr>
            <a:xfrm>
              <a:off x="7106409" y="3284810"/>
              <a:ext cx="625108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3">
                      <a:lumMod val="75000"/>
                    </a:schemeClr>
                  </a:solidFill>
                </a:rPr>
                <a:t>YES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E8EA9D7-A908-4F46-AD1F-408CFB51F7D1}"/>
                </a:ext>
              </a:extLst>
            </p:cNvPr>
            <p:cNvSpPr txBox="1"/>
            <p:nvPr/>
          </p:nvSpPr>
          <p:spPr>
            <a:xfrm>
              <a:off x="7106409" y="2122192"/>
              <a:ext cx="625108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3">
                      <a:lumMod val="75000"/>
                    </a:schemeClr>
                  </a:solidFill>
                </a:rPr>
                <a:t>YES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E9B89B-775E-7C60-CE14-4B3E122F050E}"/>
              </a:ext>
            </a:extLst>
          </p:cNvPr>
          <p:cNvGrpSpPr/>
          <p:nvPr/>
        </p:nvGrpSpPr>
        <p:grpSpPr>
          <a:xfrm>
            <a:off x="1" y="2720885"/>
            <a:ext cx="3992760" cy="1209420"/>
            <a:chOff x="-5544352" y="-1878"/>
            <a:chExt cx="16917228" cy="4093871"/>
          </a:xfrm>
          <a:solidFill>
            <a:schemeClr val="accent2"/>
          </a:solidFill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187F136-B7D5-0ECD-6C50-8B626EC46965}"/>
                </a:ext>
              </a:extLst>
            </p:cNvPr>
            <p:cNvSpPr/>
            <p:nvPr/>
          </p:nvSpPr>
          <p:spPr>
            <a:xfrm flipV="1">
              <a:off x="8350999" y="-1878"/>
              <a:ext cx="3021877" cy="4091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3BDDBB-33A7-CAD1-D436-1FD6D6CF5E25}"/>
                </a:ext>
              </a:extLst>
            </p:cNvPr>
            <p:cNvSpPr/>
            <p:nvPr/>
          </p:nvSpPr>
          <p:spPr>
            <a:xfrm>
              <a:off x="-5544352" y="1"/>
              <a:ext cx="13908662" cy="40919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695A8B99-A58E-4B79-B940-FFCEA6B498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47953" y="2720885"/>
            <a:ext cx="18557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Remember FCI is </a:t>
            </a: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marked 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13E8DDC6-10F6-BA12-0C2F-79736CCFB7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7" y="2864677"/>
            <a:ext cx="702338" cy="7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B6476-ACAA-49F0-8F5C-E87770D7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Changes: Level 1 - FCI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1AE788-015B-49C4-B212-C54B5A8F94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contractor must implement all 15 (or often cited “17”) cybersecurity practices            dictated in FAR 52.204-21(b)(1) to safeguard FCI.</a:t>
            </a:r>
          </a:p>
          <a:p>
            <a:pPr lvl="1"/>
            <a:r>
              <a:rPr lang="en-US" sz="2000" b="1" u="sng" dirty="0">
                <a:solidFill>
                  <a:schemeClr val="tx1"/>
                </a:solidFill>
              </a:rPr>
              <a:t>NOTE: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Final Rule does not allow deferral via a POA&amp;M for those 15 practices.</a:t>
            </a:r>
          </a:p>
          <a:p>
            <a:r>
              <a:rPr lang="en-US" dirty="0">
                <a:solidFill>
                  <a:schemeClr val="tx1"/>
                </a:solidFill>
              </a:rPr>
              <a:t>Contractors must update their SPRS CMMC information to affirm compliance with all 15 controls.</a:t>
            </a:r>
          </a:p>
          <a:p>
            <a:r>
              <a:rPr lang="en-US" dirty="0">
                <a:solidFill>
                  <a:schemeClr val="tx1"/>
                </a:solidFill>
              </a:rPr>
              <a:t>In order to be contract eligible and in good standing, contractor needs to:</a:t>
            </a:r>
          </a:p>
          <a:p>
            <a:pPr marL="790575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Perform a self-assessment and load score in SPRS; </a:t>
            </a:r>
            <a:r>
              <a:rPr lang="en-US" sz="2000" b="1" u="sng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790575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Submit an annual affirmation of compliance.</a:t>
            </a:r>
          </a:p>
          <a:p>
            <a:r>
              <a:rPr lang="en-US" dirty="0">
                <a:solidFill>
                  <a:schemeClr val="tx1"/>
                </a:solidFill>
              </a:rPr>
              <a:t>Once contract is awarded, contractor must maintain an unexpired SPRS score and affirm annual compliance.</a:t>
            </a:r>
          </a:p>
          <a:p>
            <a:r>
              <a:rPr lang="en-US" dirty="0">
                <a:solidFill>
                  <a:schemeClr val="tx1"/>
                </a:solidFill>
              </a:rPr>
              <a:t>Assessment is </a:t>
            </a:r>
            <a:r>
              <a:rPr lang="en-US" u="sng" dirty="0">
                <a:solidFill>
                  <a:schemeClr val="tx1"/>
                </a:solidFill>
              </a:rPr>
              <a:t>information system focused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Each information system will have a unique ID number and must be individually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assessed / certified.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09EDE-856D-4FFF-BD1B-6F269473FA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33B1-E2B4-6EE5-42F3-8B4181FA0B19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2E4841-578E-712E-556F-13E4AE2B34AD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D0B940F-F78A-52BC-A5EA-1272D28322DB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AADF20-B564-0835-F577-4A026E51E380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102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65FC-4804-4B9A-8F80-FD3B340D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JHU/APL Lessons Learned for a Level 2 – C3PAO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AF26E-412F-4608-B3E1-B10066E54C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Resources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Consider hiring a Managed Service Provider (MSP) to provide consulting.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Join an industry community to learn best practices.</a:t>
            </a:r>
          </a:p>
          <a:p>
            <a:r>
              <a:rPr lang="en-US" b="1" dirty="0">
                <a:solidFill>
                  <a:schemeClr val="tx1"/>
                </a:solidFill>
              </a:rPr>
              <a:t>Scoping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Limit where CUI will be processed, stored, or transmitted as much as possible.</a:t>
            </a:r>
          </a:p>
          <a:p>
            <a:r>
              <a:rPr lang="en-US" b="1" dirty="0">
                <a:solidFill>
                  <a:schemeClr val="tx1"/>
                </a:solidFill>
              </a:rPr>
              <a:t>Where is your data going?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Interview members of your company to understand how they handle CUI data.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 a “Data Flow Diagram.”</a:t>
            </a:r>
          </a:p>
          <a:p>
            <a:r>
              <a:rPr lang="en-US" b="1" dirty="0">
                <a:solidFill>
                  <a:schemeClr val="tx1"/>
                </a:solidFill>
              </a:rPr>
              <a:t>SSP Writing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Write your System Security Plan (SSP) to the Assessment Objective Level.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 detailed.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Write what you do and do what you say.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Create artifacts to back up your written documentation.  </a:t>
            </a:r>
          </a:p>
          <a:p>
            <a:r>
              <a:rPr lang="en-US" b="1" dirty="0">
                <a:solidFill>
                  <a:schemeClr val="tx1"/>
                </a:solidFill>
              </a:rPr>
              <a:t>Hiring a C3PAO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Interview C3PAOs – ask them questions for how they assess areas of concern.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Request interviews.</a:t>
            </a:r>
          </a:p>
          <a:p>
            <a:r>
              <a:rPr lang="en-US" b="1" dirty="0">
                <a:solidFill>
                  <a:schemeClr val="tx1"/>
                </a:solidFill>
              </a:rPr>
              <a:t>Practice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Conduct practice sessions.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43C5A-3436-4E60-B171-DF9DAFBDF7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F8F345-6D46-CB79-F5D1-28D2F221311A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CCDCECF-C041-0BA3-64EC-9AE9CE6259B2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143BBF2-30A7-C666-A0A2-6D3E5DA09676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CE6416-6237-5076-2E76-18A9814C8A9E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6DF6CB2-A71E-AB4D-643E-B19D59989F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895" r="44895"/>
          <a:stretch>
            <a:fillRect/>
          </a:stretch>
        </p:blipFill>
        <p:spPr>
          <a:xfrm>
            <a:off x="4930814" y="0"/>
            <a:ext cx="7261185" cy="65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7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84C5E35-A2A7-179B-709B-60C9CE11C98B}"/>
              </a:ext>
            </a:extLst>
          </p:cNvPr>
          <p:cNvGrpSpPr/>
          <p:nvPr/>
        </p:nvGrpSpPr>
        <p:grpSpPr>
          <a:xfrm>
            <a:off x="16689" y="0"/>
            <a:ext cx="7555424" cy="6500814"/>
            <a:chOff x="0" y="0"/>
            <a:chExt cx="7555424" cy="6500814"/>
          </a:xfrm>
          <a:solidFill>
            <a:srgbClr val="CBA058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A720F7-E6A4-BA54-3A2F-6D0CF95392DB}"/>
                </a:ext>
              </a:extLst>
            </p:cNvPr>
            <p:cNvSpPr/>
            <p:nvPr/>
          </p:nvSpPr>
          <p:spPr>
            <a:xfrm>
              <a:off x="0" y="0"/>
              <a:ext cx="5734374" cy="65008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3200" dirty="0" err="1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FA81E49C-3FC4-F1D4-FDFE-B59DB5C183BC}"/>
                </a:ext>
              </a:extLst>
            </p:cNvPr>
            <p:cNvSpPr/>
            <p:nvPr/>
          </p:nvSpPr>
          <p:spPr>
            <a:xfrm rot="5400000">
              <a:off x="3394492" y="2339882"/>
              <a:ext cx="6500814" cy="1821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B3A398-1ABB-E99F-A37C-79CC541DC341}"/>
              </a:ext>
            </a:extLst>
          </p:cNvPr>
          <p:cNvGrpSpPr/>
          <p:nvPr/>
        </p:nvGrpSpPr>
        <p:grpSpPr>
          <a:xfrm>
            <a:off x="-97611" y="0"/>
            <a:ext cx="7555424" cy="6500814"/>
            <a:chOff x="0" y="0"/>
            <a:chExt cx="7555424" cy="6500814"/>
          </a:xfrm>
          <a:solidFill>
            <a:schemeClr val="accent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67F360-9C74-E410-DF18-28583FBF7135}"/>
                </a:ext>
              </a:extLst>
            </p:cNvPr>
            <p:cNvSpPr/>
            <p:nvPr/>
          </p:nvSpPr>
          <p:spPr>
            <a:xfrm>
              <a:off x="0" y="0"/>
              <a:ext cx="5734374" cy="65008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3200" dirty="0" err="1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50846429-0EC4-9C1E-5F60-811B6B8E82BF}"/>
                </a:ext>
              </a:extLst>
            </p:cNvPr>
            <p:cNvSpPr/>
            <p:nvPr/>
          </p:nvSpPr>
          <p:spPr>
            <a:xfrm rot="5400000">
              <a:off x="3394492" y="2339882"/>
              <a:ext cx="6500814" cy="18210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798B5-CE37-4BB0-BC90-CB6B6D4E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9345F-32A0-4BBE-B3C2-99BF0A215914}"/>
              </a:ext>
            </a:extLst>
          </p:cNvPr>
          <p:cNvSpPr txBox="1"/>
          <p:nvPr/>
        </p:nvSpPr>
        <p:spPr>
          <a:xfrm>
            <a:off x="1076459" y="2588085"/>
            <a:ext cx="5364480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Procurement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55C7A-6005-6A85-2DC6-6A61A5307C99}"/>
              </a:ext>
            </a:extLst>
          </p:cNvPr>
          <p:cNvSpPr txBox="1"/>
          <p:nvPr/>
        </p:nvSpPr>
        <p:spPr>
          <a:xfrm>
            <a:off x="7190417" y="2105561"/>
            <a:ext cx="5364480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j-lt"/>
              </a:rPr>
              <a:t>Working with JHU/APL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1034237-4D1E-577B-753B-23AAB39FC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91" y="3308558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014D3-B6F1-2A7E-580D-60436B0C6A6D}"/>
              </a:ext>
            </a:extLst>
          </p:cNvPr>
          <p:cNvGrpSpPr/>
          <p:nvPr/>
        </p:nvGrpSpPr>
        <p:grpSpPr>
          <a:xfrm>
            <a:off x="-1" y="4526250"/>
            <a:ext cx="10593753" cy="1974224"/>
            <a:chOff x="-16124190" y="-1878"/>
            <a:chExt cx="27497066" cy="40938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D5F4237C-4429-9FEC-8AE1-5AFF78F41443}"/>
                </a:ext>
              </a:extLst>
            </p:cNvPr>
            <p:cNvSpPr/>
            <p:nvPr/>
          </p:nvSpPr>
          <p:spPr>
            <a:xfrm flipV="1">
              <a:off x="8350999" y="-1878"/>
              <a:ext cx="3021877" cy="4091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857AEF-12EE-5FDF-D03A-0AA6724FB868}"/>
                </a:ext>
              </a:extLst>
            </p:cNvPr>
            <p:cNvSpPr/>
            <p:nvPr/>
          </p:nvSpPr>
          <p:spPr>
            <a:xfrm>
              <a:off x="-16124190" y="1"/>
              <a:ext cx="24488489" cy="40919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37D241C-53BE-47A8-BECE-66FDF2C1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Cybersecurity Maturity Model Certification Requirements / DFARS 252-204-7021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D16A75-9AAE-43FB-80B6-D6347EC922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3"/>
            <a:ext cx="9618594" cy="294201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Government sponsors can and are adding the CMMC requirements to contracts:</a:t>
            </a:r>
          </a:p>
          <a:p>
            <a:pPr lvl="1"/>
            <a:r>
              <a:rPr lang="en-US" dirty="0"/>
              <a:t>New contracts</a:t>
            </a:r>
          </a:p>
          <a:p>
            <a:pPr lvl="1"/>
            <a:r>
              <a:rPr lang="en-US" dirty="0"/>
              <a:t>Exercised options</a:t>
            </a:r>
          </a:p>
          <a:p>
            <a:pPr lvl="1"/>
            <a:r>
              <a:rPr lang="en-US" dirty="0"/>
              <a:t>Existing contracts by bilateral modification</a:t>
            </a:r>
          </a:p>
          <a:p>
            <a:r>
              <a:rPr lang="en-US" dirty="0"/>
              <a:t>Until DFARS 252.204-7021 is added into a contract, nothing changes.</a:t>
            </a:r>
          </a:p>
          <a:p>
            <a:r>
              <a:rPr lang="en-US" dirty="0"/>
              <a:t>Once in JHU/APL’s prime contract we must flow-down the requirements to suppliers who will be required to receive, transmit, or generate FCI or CUI.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D2D55-A655-4625-AE2C-47D35DC558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6BE2A5-8C54-098B-E985-6D5A39FBFC06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1AB4141-F858-8FC9-E09E-17FB5B4EE2D3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FA2172A-17A8-3B3D-428E-75F50EB6E5E0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6FF1214-0B3A-A4F4-6635-48DDBF6FC967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4E7B971-C44D-0A59-EFEB-027F5B6193BA}"/>
              </a:ext>
            </a:extLst>
          </p:cNvPr>
          <p:cNvSpPr txBox="1"/>
          <p:nvPr/>
        </p:nvSpPr>
        <p:spPr>
          <a:xfrm>
            <a:off x="952500" y="4851405"/>
            <a:ext cx="7767918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We cannot award a new Purchase Order (PO) or modification unless the supplier/subcontractor is CMMC compliant at the CMMC status level required per the contract.</a:t>
            </a:r>
          </a:p>
        </p:txBody>
      </p:sp>
    </p:spTree>
    <p:extLst>
      <p:ext uri="{BB962C8B-B14F-4D97-AF65-F5344CB8AC3E}">
        <p14:creationId xmlns:p14="http://schemas.microsoft.com/office/powerpoint/2010/main" val="416237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78DD4-81BB-D3D0-6613-4F72CD24A624}"/>
              </a:ext>
            </a:extLst>
          </p:cNvPr>
          <p:cNvGrpSpPr/>
          <p:nvPr/>
        </p:nvGrpSpPr>
        <p:grpSpPr>
          <a:xfrm rot="10800000">
            <a:off x="4582303" y="0"/>
            <a:ext cx="7606061" cy="1815091"/>
            <a:chOff x="-10100207" y="-1878"/>
            <a:chExt cx="21473083" cy="40938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E0172FF4-341B-D0E2-9C32-7218EC491DEB}"/>
                </a:ext>
              </a:extLst>
            </p:cNvPr>
            <p:cNvSpPr/>
            <p:nvPr/>
          </p:nvSpPr>
          <p:spPr>
            <a:xfrm flipV="1">
              <a:off x="8350999" y="-1878"/>
              <a:ext cx="3021877" cy="4091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5ECA79-1A6F-0E87-4D3F-C541994A96F6}"/>
                </a:ext>
              </a:extLst>
            </p:cNvPr>
            <p:cNvSpPr/>
            <p:nvPr/>
          </p:nvSpPr>
          <p:spPr>
            <a:xfrm>
              <a:off x="-10100207" y="1"/>
              <a:ext cx="18464512" cy="40919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48A7712-5869-439D-BFB4-94968BD8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noProof="0" dirty="0"/>
              <a:t>Agenda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6512A-7997-4740-96BD-F9B65B252F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5104135"/>
          </a:xfrm>
        </p:spPr>
        <p:txBody>
          <a:bodyPr>
            <a:noAutofit/>
          </a:bodyPr>
          <a:lstStyle/>
          <a:p>
            <a:pPr lvl="0"/>
            <a:r>
              <a:rPr lang="en-US" b="1" dirty="0"/>
              <a:t>Introduction to CMMC</a:t>
            </a:r>
          </a:p>
          <a:p>
            <a:pPr lvl="1"/>
            <a:r>
              <a:rPr lang="en-US" dirty="0"/>
              <a:t>CMMC levels</a:t>
            </a:r>
          </a:p>
          <a:p>
            <a:pPr lvl="1"/>
            <a:r>
              <a:rPr lang="en-US" dirty="0"/>
              <a:t>Implementation timeline </a:t>
            </a:r>
          </a:p>
          <a:p>
            <a:pPr lvl="1"/>
            <a:r>
              <a:rPr lang="en-US" dirty="0"/>
              <a:t>Conditional status </a:t>
            </a:r>
          </a:p>
          <a:p>
            <a:pPr lvl="1"/>
            <a:r>
              <a:rPr lang="en-US" dirty="0"/>
              <a:t>Annual affirmations</a:t>
            </a:r>
          </a:p>
          <a:p>
            <a:pPr lvl="1"/>
            <a:r>
              <a:rPr lang="en-US" dirty="0"/>
              <a:t>Self-assessment in the Supplier Performance Risk System, or SPRS (252.204-7012, 252.204-7019, 252.204-7020) vs. CMMC (252.204-7021)</a:t>
            </a:r>
          </a:p>
          <a:p>
            <a:pPr lvl="0"/>
            <a:r>
              <a:rPr lang="en-US" b="1" dirty="0"/>
              <a:t>Level 1 – Why it is obtainable (even for small businesses)</a:t>
            </a:r>
          </a:p>
          <a:p>
            <a:pPr lvl="1"/>
            <a:r>
              <a:rPr lang="en-US" dirty="0"/>
              <a:t>What is FCI anyhow?</a:t>
            </a:r>
          </a:p>
          <a:p>
            <a:pPr lvl="0"/>
            <a:r>
              <a:rPr lang="en-US" b="1" dirty="0"/>
              <a:t>Lessons learned in obtaining Level 2 - CMMC Third-Party Assessor Organization (C3PAO)</a:t>
            </a:r>
          </a:p>
          <a:p>
            <a:pPr lvl="0"/>
            <a:r>
              <a:rPr lang="en-US" b="1" dirty="0"/>
              <a:t>Working as a supplier with JHU/APL when CMMC is required per the contract</a:t>
            </a:r>
          </a:p>
          <a:p>
            <a:pPr lvl="1"/>
            <a:r>
              <a:rPr lang="en-US" dirty="0"/>
              <a:t>How to provide your organization’s CMMC eligibility to JHU/APL </a:t>
            </a:r>
          </a:p>
          <a:p>
            <a:r>
              <a:rPr lang="en-US" b="1" dirty="0"/>
              <a:t>Recommended Resources </a:t>
            </a:r>
          </a:p>
          <a:p>
            <a:pPr lvl="0"/>
            <a:r>
              <a:rPr lang="en-US" b="1" dirty="0"/>
              <a:t>Q&amp;A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42EF9-0517-9FE2-A38C-342364EFEBE1}"/>
              </a:ext>
            </a:extLst>
          </p:cNvPr>
          <p:cNvSpPr txBox="1"/>
          <p:nvPr/>
        </p:nvSpPr>
        <p:spPr>
          <a:xfrm>
            <a:off x="5686674" y="574351"/>
            <a:ext cx="631231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deck is intended for informational and educational purposes only. For official guidance, please refer to </a:t>
            </a:r>
            <a:br>
              <a:rPr lang="en-US" dirty="0"/>
            </a:br>
            <a:r>
              <a:rPr lang="en-US" dirty="0">
                <a:hlinkClick r:id="rId2"/>
              </a:rPr>
              <a:t>CIO - Cybersecurity Maturity Model Certification</a:t>
            </a:r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ABC557-095A-8181-BC7C-05F188CA9E37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E424F91-D920-89C0-C007-3527D24E301C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A544107-7481-7BD8-A69A-66CC1147F0BB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E88E1D8-B5CF-B3FE-3041-4082B163C52C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5FBFEE-8793-61B0-8213-86D854E4C2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9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3EFF-9864-48F1-A7C6-6DFB23FC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/>
              <a:t>Will CMMC Apply to my Purchase Order / Subcontract?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85EF6-CB07-4750-93F2-94FB0A9562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5030786"/>
          </a:xfrm>
        </p:spPr>
        <p:txBody>
          <a:bodyPr>
            <a:normAutofit/>
          </a:bodyPr>
          <a:lstStyle/>
          <a:p>
            <a:pPr lvl="0"/>
            <a:r>
              <a:rPr lang="en-US" altLang="en-US" sz="2400" dirty="0"/>
              <a:t>The CMMC requirement does not apply to Commercial Off-The-Shelf (COTS) suppliers, but does apply to:</a:t>
            </a:r>
          </a:p>
          <a:p>
            <a:pPr lvl="1"/>
            <a:r>
              <a:rPr lang="en-US" altLang="en-US" sz="1800" dirty="0"/>
              <a:t>Modified COTS suppliers (where any customization occurs)</a:t>
            </a:r>
          </a:p>
          <a:p>
            <a:pPr lvl="1"/>
            <a:r>
              <a:rPr lang="en-US" altLang="en-US" sz="1800" dirty="0"/>
              <a:t>Suppliers of commercial services that handle FCI or CUI</a:t>
            </a:r>
          </a:p>
          <a:p>
            <a:pPr lvl="1"/>
            <a:r>
              <a:rPr lang="en-US" altLang="en-US" sz="1800" dirty="0"/>
              <a:t>Subcontractors or suppliers of non-commercial items or services that handle FCI or CUI</a:t>
            </a:r>
            <a:br>
              <a:rPr lang="en-US" altLang="en-US" sz="1800" dirty="0"/>
            </a:br>
            <a:endParaRPr lang="en-US" altLang="en-US" sz="1800" dirty="0"/>
          </a:p>
          <a:p>
            <a:r>
              <a:rPr lang="en-US" altLang="en-US" sz="2400" dirty="0"/>
              <a:t>Your organization’s CMMC compliance level will be asked as part of the Request for Proposal (RFP)/Request for Quotation (RFQ) and confirmed prior to award.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JHU/APL’s terms &amp; conditions require you to maintain your compliance (i.e., annual affirmation) and notify us immediately if there is any lapse.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CE381-A282-48B5-AB29-571490E99D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5166CE-92E5-57BA-0D52-4AEB5F0A6B8C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B4AB53-D11C-D854-4159-7745D2443149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55AD1C2-8CE2-EA4C-B3BB-41A8D603FFB4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2C4B7B-5654-9A83-ADD6-589E7D4FB20C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838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3E46FCC-F537-91EF-8407-5C0B66B2DDAB}"/>
              </a:ext>
            </a:extLst>
          </p:cNvPr>
          <p:cNvSpPr/>
          <p:nvPr/>
        </p:nvSpPr>
        <p:spPr>
          <a:xfrm>
            <a:off x="6409152" y="0"/>
            <a:ext cx="6665793" cy="6512666"/>
          </a:xfrm>
          <a:custGeom>
            <a:avLst/>
            <a:gdLst>
              <a:gd name="connsiteX0" fmla="*/ 3730114 w 6665793"/>
              <a:gd name="connsiteY0" fmla="*/ 0 h 6512666"/>
              <a:gd name="connsiteX1" fmla="*/ 6665793 w 6665793"/>
              <a:gd name="connsiteY1" fmla="*/ 0 h 6512666"/>
              <a:gd name="connsiteX2" fmla="*/ 2902193 w 6665793"/>
              <a:gd name="connsiteY2" fmla="*/ 6512666 h 6512666"/>
              <a:gd name="connsiteX3" fmla="*/ 0 w 6665793"/>
              <a:gd name="connsiteY3" fmla="*/ 6494975 h 6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5793" h="6512666">
                <a:moveTo>
                  <a:pt x="3730114" y="0"/>
                </a:moveTo>
                <a:lnTo>
                  <a:pt x="6665793" y="0"/>
                </a:lnTo>
                <a:lnTo>
                  <a:pt x="2902193" y="6512666"/>
                </a:lnTo>
                <a:lnTo>
                  <a:pt x="0" y="6494975"/>
                </a:lnTo>
                <a:close/>
              </a:path>
            </a:pathLst>
          </a:cu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5E58FA4-1278-5986-1B34-774FD5812CA4}"/>
              </a:ext>
            </a:extLst>
          </p:cNvPr>
          <p:cNvSpPr/>
          <p:nvPr/>
        </p:nvSpPr>
        <p:spPr>
          <a:xfrm rot="1817844">
            <a:off x="9701677" y="-834886"/>
            <a:ext cx="1123923" cy="8130301"/>
          </a:xfrm>
          <a:custGeom>
            <a:avLst/>
            <a:gdLst>
              <a:gd name="connsiteX0" fmla="*/ 0 w 326935"/>
              <a:gd name="connsiteY0" fmla="*/ 0 h 4415811"/>
              <a:gd name="connsiteX1" fmla="*/ 326935 w 326935"/>
              <a:gd name="connsiteY1" fmla="*/ 0 h 4415811"/>
              <a:gd name="connsiteX2" fmla="*/ 326935 w 326935"/>
              <a:gd name="connsiteY2" fmla="*/ 4415811 h 4415811"/>
              <a:gd name="connsiteX3" fmla="*/ 0 w 326935"/>
              <a:gd name="connsiteY3" fmla="*/ 4415811 h 4415811"/>
              <a:gd name="connsiteX4" fmla="*/ 0 w 326935"/>
              <a:gd name="connsiteY4" fmla="*/ 0 h 4415811"/>
              <a:gd name="connsiteX0" fmla="*/ 0 w 328626"/>
              <a:gd name="connsiteY0" fmla="*/ 0 h 4415811"/>
              <a:gd name="connsiteX1" fmla="*/ 326935 w 328626"/>
              <a:gd name="connsiteY1" fmla="*/ 0 h 4415811"/>
              <a:gd name="connsiteX2" fmla="*/ 328626 w 328626"/>
              <a:gd name="connsiteY2" fmla="*/ 4223606 h 4415811"/>
              <a:gd name="connsiteX3" fmla="*/ 0 w 328626"/>
              <a:gd name="connsiteY3" fmla="*/ 4415811 h 4415811"/>
              <a:gd name="connsiteX4" fmla="*/ 0 w 328626"/>
              <a:gd name="connsiteY4" fmla="*/ 0 h 4415811"/>
              <a:gd name="connsiteX0" fmla="*/ 0 w 330779"/>
              <a:gd name="connsiteY0" fmla="*/ 185121 h 4415811"/>
              <a:gd name="connsiteX1" fmla="*/ 329088 w 330779"/>
              <a:gd name="connsiteY1" fmla="*/ 0 h 4415811"/>
              <a:gd name="connsiteX2" fmla="*/ 330779 w 330779"/>
              <a:gd name="connsiteY2" fmla="*/ 4223606 h 4415811"/>
              <a:gd name="connsiteX3" fmla="*/ 2153 w 330779"/>
              <a:gd name="connsiteY3" fmla="*/ 4415811 h 4415811"/>
              <a:gd name="connsiteX4" fmla="*/ 0 w 330779"/>
              <a:gd name="connsiteY4" fmla="*/ 185121 h 4415811"/>
              <a:gd name="connsiteX0" fmla="*/ 0 w 330779"/>
              <a:gd name="connsiteY0" fmla="*/ 102387 h 4333077"/>
              <a:gd name="connsiteX1" fmla="*/ 323409 w 330779"/>
              <a:gd name="connsiteY1" fmla="*/ 0 h 4333077"/>
              <a:gd name="connsiteX2" fmla="*/ 330779 w 330779"/>
              <a:gd name="connsiteY2" fmla="*/ 4140872 h 4333077"/>
              <a:gd name="connsiteX3" fmla="*/ 2153 w 330779"/>
              <a:gd name="connsiteY3" fmla="*/ 4333077 h 4333077"/>
              <a:gd name="connsiteX4" fmla="*/ 0 w 330779"/>
              <a:gd name="connsiteY4" fmla="*/ 102387 h 4333077"/>
              <a:gd name="connsiteX0" fmla="*/ 0 w 330779"/>
              <a:gd name="connsiteY0" fmla="*/ 102387 h 4246000"/>
              <a:gd name="connsiteX1" fmla="*/ 323409 w 330779"/>
              <a:gd name="connsiteY1" fmla="*/ 0 h 4246000"/>
              <a:gd name="connsiteX2" fmla="*/ 330779 w 330779"/>
              <a:gd name="connsiteY2" fmla="*/ 4140872 h 4246000"/>
              <a:gd name="connsiteX3" fmla="*/ 9894 w 330779"/>
              <a:gd name="connsiteY3" fmla="*/ 4246000 h 4246000"/>
              <a:gd name="connsiteX4" fmla="*/ 0 w 330779"/>
              <a:gd name="connsiteY4" fmla="*/ 102387 h 4246000"/>
              <a:gd name="connsiteX0" fmla="*/ -1 w 344800"/>
              <a:gd name="connsiteY0" fmla="*/ 313947 h 4246000"/>
              <a:gd name="connsiteX1" fmla="*/ 337430 w 344800"/>
              <a:gd name="connsiteY1" fmla="*/ 0 h 4246000"/>
              <a:gd name="connsiteX2" fmla="*/ 344800 w 344800"/>
              <a:gd name="connsiteY2" fmla="*/ 4140872 h 4246000"/>
              <a:gd name="connsiteX3" fmla="*/ 23915 w 344800"/>
              <a:gd name="connsiteY3" fmla="*/ 4246000 h 4246000"/>
              <a:gd name="connsiteX4" fmla="*/ -1 w 344800"/>
              <a:gd name="connsiteY4" fmla="*/ 313947 h 4246000"/>
              <a:gd name="connsiteX0" fmla="*/ 1 w 344802"/>
              <a:gd name="connsiteY0" fmla="*/ 341526 h 4273579"/>
              <a:gd name="connsiteX1" fmla="*/ 328161 w 344802"/>
              <a:gd name="connsiteY1" fmla="*/ -1 h 4273579"/>
              <a:gd name="connsiteX2" fmla="*/ 344802 w 344802"/>
              <a:gd name="connsiteY2" fmla="*/ 4168451 h 4273579"/>
              <a:gd name="connsiteX3" fmla="*/ 23917 w 344802"/>
              <a:gd name="connsiteY3" fmla="*/ 4273579 h 4273579"/>
              <a:gd name="connsiteX4" fmla="*/ 1 w 344802"/>
              <a:gd name="connsiteY4" fmla="*/ 341526 h 4273579"/>
              <a:gd name="connsiteX0" fmla="*/ -1 w 344800"/>
              <a:gd name="connsiteY0" fmla="*/ 303200 h 4235253"/>
              <a:gd name="connsiteX1" fmla="*/ 326853 w 344800"/>
              <a:gd name="connsiteY1" fmla="*/ -1 h 4235253"/>
              <a:gd name="connsiteX2" fmla="*/ 344800 w 344800"/>
              <a:gd name="connsiteY2" fmla="*/ 4130125 h 4235253"/>
              <a:gd name="connsiteX3" fmla="*/ 23915 w 344800"/>
              <a:gd name="connsiteY3" fmla="*/ 4235253 h 4235253"/>
              <a:gd name="connsiteX4" fmla="*/ -1 w 344800"/>
              <a:gd name="connsiteY4" fmla="*/ 303200 h 4235253"/>
              <a:gd name="connsiteX0" fmla="*/ 1 w 344802"/>
              <a:gd name="connsiteY0" fmla="*/ 341522 h 4273575"/>
              <a:gd name="connsiteX1" fmla="*/ 328164 w 344802"/>
              <a:gd name="connsiteY1" fmla="*/ -1 h 4273575"/>
              <a:gd name="connsiteX2" fmla="*/ 344802 w 344802"/>
              <a:gd name="connsiteY2" fmla="*/ 4168447 h 4273575"/>
              <a:gd name="connsiteX3" fmla="*/ 23917 w 344802"/>
              <a:gd name="connsiteY3" fmla="*/ 4273575 h 4273575"/>
              <a:gd name="connsiteX4" fmla="*/ 1 w 344802"/>
              <a:gd name="connsiteY4" fmla="*/ 341522 h 4273575"/>
              <a:gd name="connsiteX0" fmla="*/ -1 w 339866"/>
              <a:gd name="connsiteY0" fmla="*/ 341522 h 4273575"/>
              <a:gd name="connsiteX1" fmla="*/ 328162 w 339866"/>
              <a:gd name="connsiteY1" fmla="*/ -1 h 4273575"/>
              <a:gd name="connsiteX2" fmla="*/ 339865 w 339866"/>
              <a:gd name="connsiteY2" fmla="*/ 3963814 h 4273575"/>
              <a:gd name="connsiteX3" fmla="*/ 23915 w 339866"/>
              <a:gd name="connsiteY3" fmla="*/ 4273575 h 4273575"/>
              <a:gd name="connsiteX4" fmla="*/ -1 w 339866"/>
              <a:gd name="connsiteY4" fmla="*/ 341522 h 427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6" h="4273575">
                <a:moveTo>
                  <a:pt x="-1" y="341522"/>
                </a:moveTo>
                <a:lnTo>
                  <a:pt x="328162" y="-1"/>
                </a:lnTo>
                <a:cubicBezTo>
                  <a:pt x="328726" y="1407868"/>
                  <a:pt x="339301" y="2555945"/>
                  <a:pt x="339865" y="3963814"/>
                </a:cubicBezTo>
                <a:lnTo>
                  <a:pt x="23915" y="4273575"/>
                </a:lnTo>
                <a:cubicBezTo>
                  <a:pt x="23197" y="2863345"/>
                  <a:pt x="717" y="1751752"/>
                  <a:pt x="-1" y="341522"/>
                </a:cubicBezTo>
                <a:close/>
              </a:path>
            </a:pathLst>
          </a:cu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D5F11-FB2B-7FBD-7033-8755D91B10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0814" y="0"/>
            <a:ext cx="7261185" cy="6500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C5B4D-3AF5-4CC0-929F-B1AC751D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Not Eligible for CMMC -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73E71-B529-4325-9D96-8191ECC3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51ECC3-D850-4436-B453-D9BA11D8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89" y="1563508"/>
            <a:ext cx="11129422" cy="4093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0863D-94B5-4232-BE3E-6813E485F24B}"/>
              </a:ext>
            </a:extLst>
          </p:cNvPr>
          <p:cNvSpPr/>
          <p:nvPr/>
        </p:nvSpPr>
        <p:spPr>
          <a:xfrm>
            <a:off x="9665208" y="3026664"/>
            <a:ext cx="177509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155681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4F2BB1C8-476E-FBDB-6A30-CA171D99411A}"/>
              </a:ext>
            </a:extLst>
          </p:cNvPr>
          <p:cNvSpPr/>
          <p:nvPr/>
        </p:nvSpPr>
        <p:spPr>
          <a:xfrm>
            <a:off x="6409152" y="0"/>
            <a:ext cx="6665793" cy="6512666"/>
          </a:xfrm>
          <a:custGeom>
            <a:avLst/>
            <a:gdLst>
              <a:gd name="connsiteX0" fmla="*/ 3730114 w 6665793"/>
              <a:gd name="connsiteY0" fmla="*/ 0 h 6512666"/>
              <a:gd name="connsiteX1" fmla="*/ 6665793 w 6665793"/>
              <a:gd name="connsiteY1" fmla="*/ 0 h 6512666"/>
              <a:gd name="connsiteX2" fmla="*/ 2902193 w 6665793"/>
              <a:gd name="connsiteY2" fmla="*/ 6512666 h 6512666"/>
              <a:gd name="connsiteX3" fmla="*/ 0 w 6665793"/>
              <a:gd name="connsiteY3" fmla="*/ 6494975 h 6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5793" h="6512666">
                <a:moveTo>
                  <a:pt x="3730114" y="0"/>
                </a:moveTo>
                <a:lnTo>
                  <a:pt x="6665793" y="0"/>
                </a:lnTo>
                <a:lnTo>
                  <a:pt x="2902193" y="6512666"/>
                </a:lnTo>
                <a:lnTo>
                  <a:pt x="0" y="6494975"/>
                </a:lnTo>
                <a:close/>
              </a:path>
            </a:pathLst>
          </a:cu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D66DB56-867D-30A5-266E-3EDAACD79F99}"/>
              </a:ext>
            </a:extLst>
          </p:cNvPr>
          <p:cNvSpPr/>
          <p:nvPr/>
        </p:nvSpPr>
        <p:spPr>
          <a:xfrm rot="1817844">
            <a:off x="9701677" y="-834886"/>
            <a:ext cx="1123923" cy="8130301"/>
          </a:xfrm>
          <a:custGeom>
            <a:avLst/>
            <a:gdLst>
              <a:gd name="connsiteX0" fmla="*/ 0 w 326935"/>
              <a:gd name="connsiteY0" fmla="*/ 0 h 4415811"/>
              <a:gd name="connsiteX1" fmla="*/ 326935 w 326935"/>
              <a:gd name="connsiteY1" fmla="*/ 0 h 4415811"/>
              <a:gd name="connsiteX2" fmla="*/ 326935 w 326935"/>
              <a:gd name="connsiteY2" fmla="*/ 4415811 h 4415811"/>
              <a:gd name="connsiteX3" fmla="*/ 0 w 326935"/>
              <a:gd name="connsiteY3" fmla="*/ 4415811 h 4415811"/>
              <a:gd name="connsiteX4" fmla="*/ 0 w 326935"/>
              <a:gd name="connsiteY4" fmla="*/ 0 h 4415811"/>
              <a:gd name="connsiteX0" fmla="*/ 0 w 328626"/>
              <a:gd name="connsiteY0" fmla="*/ 0 h 4415811"/>
              <a:gd name="connsiteX1" fmla="*/ 326935 w 328626"/>
              <a:gd name="connsiteY1" fmla="*/ 0 h 4415811"/>
              <a:gd name="connsiteX2" fmla="*/ 328626 w 328626"/>
              <a:gd name="connsiteY2" fmla="*/ 4223606 h 4415811"/>
              <a:gd name="connsiteX3" fmla="*/ 0 w 328626"/>
              <a:gd name="connsiteY3" fmla="*/ 4415811 h 4415811"/>
              <a:gd name="connsiteX4" fmla="*/ 0 w 328626"/>
              <a:gd name="connsiteY4" fmla="*/ 0 h 4415811"/>
              <a:gd name="connsiteX0" fmla="*/ 0 w 330779"/>
              <a:gd name="connsiteY0" fmla="*/ 185121 h 4415811"/>
              <a:gd name="connsiteX1" fmla="*/ 329088 w 330779"/>
              <a:gd name="connsiteY1" fmla="*/ 0 h 4415811"/>
              <a:gd name="connsiteX2" fmla="*/ 330779 w 330779"/>
              <a:gd name="connsiteY2" fmla="*/ 4223606 h 4415811"/>
              <a:gd name="connsiteX3" fmla="*/ 2153 w 330779"/>
              <a:gd name="connsiteY3" fmla="*/ 4415811 h 4415811"/>
              <a:gd name="connsiteX4" fmla="*/ 0 w 330779"/>
              <a:gd name="connsiteY4" fmla="*/ 185121 h 4415811"/>
              <a:gd name="connsiteX0" fmla="*/ 0 w 330779"/>
              <a:gd name="connsiteY0" fmla="*/ 102387 h 4333077"/>
              <a:gd name="connsiteX1" fmla="*/ 323409 w 330779"/>
              <a:gd name="connsiteY1" fmla="*/ 0 h 4333077"/>
              <a:gd name="connsiteX2" fmla="*/ 330779 w 330779"/>
              <a:gd name="connsiteY2" fmla="*/ 4140872 h 4333077"/>
              <a:gd name="connsiteX3" fmla="*/ 2153 w 330779"/>
              <a:gd name="connsiteY3" fmla="*/ 4333077 h 4333077"/>
              <a:gd name="connsiteX4" fmla="*/ 0 w 330779"/>
              <a:gd name="connsiteY4" fmla="*/ 102387 h 4333077"/>
              <a:gd name="connsiteX0" fmla="*/ 0 w 330779"/>
              <a:gd name="connsiteY0" fmla="*/ 102387 h 4246000"/>
              <a:gd name="connsiteX1" fmla="*/ 323409 w 330779"/>
              <a:gd name="connsiteY1" fmla="*/ 0 h 4246000"/>
              <a:gd name="connsiteX2" fmla="*/ 330779 w 330779"/>
              <a:gd name="connsiteY2" fmla="*/ 4140872 h 4246000"/>
              <a:gd name="connsiteX3" fmla="*/ 9894 w 330779"/>
              <a:gd name="connsiteY3" fmla="*/ 4246000 h 4246000"/>
              <a:gd name="connsiteX4" fmla="*/ 0 w 330779"/>
              <a:gd name="connsiteY4" fmla="*/ 102387 h 4246000"/>
              <a:gd name="connsiteX0" fmla="*/ -1 w 344800"/>
              <a:gd name="connsiteY0" fmla="*/ 313947 h 4246000"/>
              <a:gd name="connsiteX1" fmla="*/ 337430 w 344800"/>
              <a:gd name="connsiteY1" fmla="*/ 0 h 4246000"/>
              <a:gd name="connsiteX2" fmla="*/ 344800 w 344800"/>
              <a:gd name="connsiteY2" fmla="*/ 4140872 h 4246000"/>
              <a:gd name="connsiteX3" fmla="*/ 23915 w 344800"/>
              <a:gd name="connsiteY3" fmla="*/ 4246000 h 4246000"/>
              <a:gd name="connsiteX4" fmla="*/ -1 w 344800"/>
              <a:gd name="connsiteY4" fmla="*/ 313947 h 4246000"/>
              <a:gd name="connsiteX0" fmla="*/ 1 w 344802"/>
              <a:gd name="connsiteY0" fmla="*/ 341526 h 4273579"/>
              <a:gd name="connsiteX1" fmla="*/ 328161 w 344802"/>
              <a:gd name="connsiteY1" fmla="*/ -1 h 4273579"/>
              <a:gd name="connsiteX2" fmla="*/ 344802 w 344802"/>
              <a:gd name="connsiteY2" fmla="*/ 4168451 h 4273579"/>
              <a:gd name="connsiteX3" fmla="*/ 23917 w 344802"/>
              <a:gd name="connsiteY3" fmla="*/ 4273579 h 4273579"/>
              <a:gd name="connsiteX4" fmla="*/ 1 w 344802"/>
              <a:gd name="connsiteY4" fmla="*/ 341526 h 4273579"/>
              <a:gd name="connsiteX0" fmla="*/ -1 w 344800"/>
              <a:gd name="connsiteY0" fmla="*/ 303200 h 4235253"/>
              <a:gd name="connsiteX1" fmla="*/ 326853 w 344800"/>
              <a:gd name="connsiteY1" fmla="*/ -1 h 4235253"/>
              <a:gd name="connsiteX2" fmla="*/ 344800 w 344800"/>
              <a:gd name="connsiteY2" fmla="*/ 4130125 h 4235253"/>
              <a:gd name="connsiteX3" fmla="*/ 23915 w 344800"/>
              <a:gd name="connsiteY3" fmla="*/ 4235253 h 4235253"/>
              <a:gd name="connsiteX4" fmla="*/ -1 w 344800"/>
              <a:gd name="connsiteY4" fmla="*/ 303200 h 4235253"/>
              <a:gd name="connsiteX0" fmla="*/ 1 w 344802"/>
              <a:gd name="connsiteY0" fmla="*/ 341522 h 4273575"/>
              <a:gd name="connsiteX1" fmla="*/ 328164 w 344802"/>
              <a:gd name="connsiteY1" fmla="*/ -1 h 4273575"/>
              <a:gd name="connsiteX2" fmla="*/ 344802 w 344802"/>
              <a:gd name="connsiteY2" fmla="*/ 4168447 h 4273575"/>
              <a:gd name="connsiteX3" fmla="*/ 23917 w 344802"/>
              <a:gd name="connsiteY3" fmla="*/ 4273575 h 4273575"/>
              <a:gd name="connsiteX4" fmla="*/ 1 w 344802"/>
              <a:gd name="connsiteY4" fmla="*/ 341522 h 4273575"/>
              <a:gd name="connsiteX0" fmla="*/ -1 w 339866"/>
              <a:gd name="connsiteY0" fmla="*/ 341522 h 4273575"/>
              <a:gd name="connsiteX1" fmla="*/ 328162 w 339866"/>
              <a:gd name="connsiteY1" fmla="*/ -1 h 4273575"/>
              <a:gd name="connsiteX2" fmla="*/ 339865 w 339866"/>
              <a:gd name="connsiteY2" fmla="*/ 3963814 h 4273575"/>
              <a:gd name="connsiteX3" fmla="*/ 23915 w 339866"/>
              <a:gd name="connsiteY3" fmla="*/ 4273575 h 4273575"/>
              <a:gd name="connsiteX4" fmla="*/ -1 w 339866"/>
              <a:gd name="connsiteY4" fmla="*/ 341522 h 427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6" h="4273575">
                <a:moveTo>
                  <a:pt x="-1" y="341522"/>
                </a:moveTo>
                <a:lnTo>
                  <a:pt x="328162" y="-1"/>
                </a:lnTo>
                <a:cubicBezTo>
                  <a:pt x="328726" y="1407868"/>
                  <a:pt x="339301" y="2555945"/>
                  <a:pt x="339865" y="3963814"/>
                </a:cubicBezTo>
                <a:lnTo>
                  <a:pt x="23915" y="4273575"/>
                </a:lnTo>
                <a:cubicBezTo>
                  <a:pt x="23197" y="2863345"/>
                  <a:pt x="717" y="1751752"/>
                  <a:pt x="-1" y="341522"/>
                </a:cubicBezTo>
                <a:close/>
              </a:path>
            </a:pathLst>
          </a:cu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29DC-A780-4394-8913-8F18C2C9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CMMC Level 1 –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94D0-DC3C-41E1-8A04-4695CFB8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95F7A-3A89-FD12-999B-25ADB9D505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0814" y="0"/>
            <a:ext cx="7261185" cy="6500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84203-13F8-4198-8917-38871053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73" y="1451507"/>
            <a:ext cx="10080055" cy="3632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6B1F0A-E4B5-4614-9A61-E8BC82899C63}"/>
              </a:ext>
            </a:extLst>
          </p:cNvPr>
          <p:cNvSpPr/>
          <p:nvPr/>
        </p:nvSpPr>
        <p:spPr>
          <a:xfrm>
            <a:off x="7315200" y="2286000"/>
            <a:ext cx="1529862" cy="12309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3A4D3-C689-4707-AD7A-DFB7B0B7D6AE}"/>
              </a:ext>
            </a:extLst>
          </p:cNvPr>
          <p:cNvSpPr/>
          <p:nvPr/>
        </p:nvSpPr>
        <p:spPr>
          <a:xfrm>
            <a:off x="8572500" y="2972257"/>
            <a:ext cx="1635369" cy="27132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404146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8378F23-EF16-361C-E0D0-4B024A18FD98}"/>
              </a:ext>
            </a:extLst>
          </p:cNvPr>
          <p:cNvSpPr/>
          <p:nvPr/>
        </p:nvSpPr>
        <p:spPr>
          <a:xfrm>
            <a:off x="6409152" y="0"/>
            <a:ext cx="6665793" cy="6512666"/>
          </a:xfrm>
          <a:custGeom>
            <a:avLst/>
            <a:gdLst>
              <a:gd name="connsiteX0" fmla="*/ 3730114 w 6665793"/>
              <a:gd name="connsiteY0" fmla="*/ 0 h 6512666"/>
              <a:gd name="connsiteX1" fmla="*/ 6665793 w 6665793"/>
              <a:gd name="connsiteY1" fmla="*/ 0 h 6512666"/>
              <a:gd name="connsiteX2" fmla="*/ 2902193 w 6665793"/>
              <a:gd name="connsiteY2" fmla="*/ 6512666 h 6512666"/>
              <a:gd name="connsiteX3" fmla="*/ 0 w 6665793"/>
              <a:gd name="connsiteY3" fmla="*/ 6494975 h 6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5793" h="6512666">
                <a:moveTo>
                  <a:pt x="3730114" y="0"/>
                </a:moveTo>
                <a:lnTo>
                  <a:pt x="6665793" y="0"/>
                </a:lnTo>
                <a:lnTo>
                  <a:pt x="2902193" y="6512666"/>
                </a:lnTo>
                <a:lnTo>
                  <a:pt x="0" y="6494975"/>
                </a:lnTo>
                <a:close/>
              </a:path>
            </a:pathLst>
          </a:cu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9D9CEE3-9245-A791-509A-38DF98E10AB3}"/>
              </a:ext>
            </a:extLst>
          </p:cNvPr>
          <p:cNvSpPr/>
          <p:nvPr/>
        </p:nvSpPr>
        <p:spPr>
          <a:xfrm rot="1817844">
            <a:off x="9701677" y="-834886"/>
            <a:ext cx="1123923" cy="8130301"/>
          </a:xfrm>
          <a:custGeom>
            <a:avLst/>
            <a:gdLst>
              <a:gd name="connsiteX0" fmla="*/ 0 w 326935"/>
              <a:gd name="connsiteY0" fmla="*/ 0 h 4415811"/>
              <a:gd name="connsiteX1" fmla="*/ 326935 w 326935"/>
              <a:gd name="connsiteY1" fmla="*/ 0 h 4415811"/>
              <a:gd name="connsiteX2" fmla="*/ 326935 w 326935"/>
              <a:gd name="connsiteY2" fmla="*/ 4415811 h 4415811"/>
              <a:gd name="connsiteX3" fmla="*/ 0 w 326935"/>
              <a:gd name="connsiteY3" fmla="*/ 4415811 h 4415811"/>
              <a:gd name="connsiteX4" fmla="*/ 0 w 326935"/>
              <a:gd name="connsiteY4" fmla="*/ 0 h 4415811"/>
              <a:gd name="connsiteX0" fmla="*/ 0 w 328626"/>
              <a:gd name="connsiteY0" fmla="*/ 0 h 4415811"/>
              <a:gd name="connsiteX1" fmla="*/ 326935 w 328626"/>
              <a:gd name="connsiteY1" fmla="*/ 0 h 4415811"/>
              <a:gd name="connsiteX2" fmla="*/ 328626 w 328626"/>
              <a:gd name="connsiteY2" fmla="*/ 4223606 h 4415811"/>
              <a:gd name="connsiteX3" fmla="*/ 0 w 328626"/>
              <a:gd name="connsiteY3" fmla="*/ 4415811 h 4415811"/>
              <a:gd name="connsiteX4" fmla="*/ 0 w 328626"/>
              <a:gd name="connsiteY4" fmla="*/ 0 h 4415811"/>
              <a:gd name="connsiteX0" fmla="*/ 0 w 330779"/>
              <a:gd name="connsiteY0" fmla="*/ 185121 h 4415811"/>
              <a:gd name="connsiteX1" fmla="*/ 329088 w 330779"/>
              <a:gd name="connsiteY1" fmla="*/ 0 h 4415811"/>
              <a:gd name="connsiteX2" fmla="*/ 330779 w 330779"/>
              <a:gd name="connsiteY2" fmla="*/ 4223606 h 4415811"/>
              <a:gd name="connsiteX3" fmla="*/ 2153 w 330779"/>
              <a:gd name="connsiteY3" fmla="*/ 4415811 h 4415811"/>
              <a:gd name="connsiteX4" fmla="*/ 0 w 330779"/>
              <a:gd name="connsiteY4" fmla="*/ 185121 h 4415811"/>
              <a:gd name="connsiteX0" fmla="*/ 0 w 330779"/>
              <a:gd name="connsiteY0" fmla="*/ 102387 h 4333077"/>
              <a:gd name="connsiteX1" fmla="*/ 323409 w 330779"/>
              <a:gd name="connsiteY1" fmla="*/ 0 h 4333077"/>
              <a:gd name="connsiteX2" fmla="*/ 330779 w 330779"/>
              <a:gd name="connsiteY2" fmla="*/ 4140872 h 4333077"/>
              <a:gd name="connsiteX3" fmla="*/ 2153 w 330779"/>
              <a:gd name="connsiteY3" fmla="*/ 4333077 h 4333077"/>
              <a:gd name="connsiteX4" fmla="*/ 0 w 330779"/>
              <a:gd name="connsiteY4" fmla="*/ 102387 h 4333077"/>
              <a:gd name="connsiteX0" fmla="*/ 0 w 330779"/>
              <a:gd name="connsiteY0" fmla="*/ 102387 h 4246000"/>
              <a:gd name="connsiteX1" fmla="*/ 323409 w 330779"/>
              <a:gd name="connsiteY1" fmla="*/ 0 h 4246000"/>
              <a:gd name="connsiteX2" fmla="*/ 330779 w 330779"/>
              <a:gd name="connsiteY2" fmla="*/ 4140872 h 4246000"/>
              <a:gd name="connsiteX3" fmla="*/ 9894 w 330779"/>
              <a:gd name="connsiteY3" fmla="*/ 4246000 h 4246000"/>
              <a:gd name="connsiteX4" fmla="*/ 0 w 330779"/>
              <a:gd name="connsiteY4" fmla="*/ 102387 h 4246000"/>
              <a:gd name="connsiteX0" fmla="*/ -1 w 344800"/>
              <a:gd name="connsiteY0" fmla="*/ 313947 h 4246000"/>
              <a:gd name="connsiteX1" fmla="*/ 337430 w 344800"/>
              <a:gd name="connsiteY1" fmla="*/ 0 h 4246000"/>
              <a:gd name="connsiteX2" fmla="*/ 344800 w 344800"/>
              <a:gd name="connsiteY2" fmla="*/ 4140872 h 4246000"/>
              <a:gd name="connsiteX3" fmla="*/ 23915 w 344800"/>
              <a:gd name="connsiteY3" fmla="*/ 4246000 h 4246000"/>
              <a:gd name="connsiteX4" fmla="*/ -1 w 344800"/>
              <a:gd name="connsiteY4" fmla="*/ 313947 h 4246000"/>
              <a:gd name="connsiteX0" fmla="*/ 1 w 344802"/>
              <a:gd name="connsiteY0" fmla="*/ 341526 h 4273579"/>
              <a:gd name="connsiteX1" fmla="*/ 328161 w 344802"/>
              <a:gd name="connsiteY1" fmla="*/ -1 h 4273579"/>
              <a:gd name="connsiteX2" fmla="*/ 344802 w 344802"/>
              <a:gd name="connsiteY2" fmla="*/ 4168451 h 4273579"/>
              <a:gd name="connsiteX3" fmla="*/ 23917 w 344802"/>
              <a:gd name="connsiteY3" fmla="*/ 4273579 h 4273579"/>
              <a:gd name="connsiteX4" fmla="*/ 1 w 344802"/>
              <a:gd name="connsiteY4" fmla="*/ 341526 h 4273579"/>
              <a:gd name="connsiteX0" fmla="*/ -1 w 344800"/>
              <a:gd name="connsiteY0" fmla="*/ 303200 h 4235253"/>
              <a:gd name="connsiteX1" fmla="*/ 326853 w 344800"/>
              <a:gd name="connsiteY1" fmla="*/ -1 h 4235253"/>
              <a:gd name="connsiteX2" fmla="*/ 344800 w 344800"/>
              <a:gd name="connsiteY2" fmla="*/ 4130125 h 4235253"/>
              <a:gd name="connsiteX3" fmla="*/ 23915 w 344800"/>
              <a:gd name="connsiteY3" fmla="*/ 4235253 h 4235253"/>
              <a:gd name="connsiteX4" fmla="*/ -1 w 344800"/>
              <a:gd name="connsiteY4" fmla="*/ 303200 h 4235253"/>
              <a:gd name="connsiteX0" fmla="*/ 1 w 344802"/>
              <a:gd name="connsiteY0" fmla="*/ 341522 h 4273575"/>
              <a:gd name="connsiteX1" fmla="*/ 328164 w 344802"/>
              <a:gd name="connsiteY1" fmla="*/ -1 h 4273575"/>
              <a:gd name="connsiteX2" fmla="*/ 344802 w 344802"/>
              <a:gd name="connsiteY2" fmla="*/ 4168447 h 4273575"/>
              <a:gd name="connsiteX3" fmla="*/ 23917 w 344802"/>
              <a:gd name="connsiteY3" fmla="*/ 4273575 h 4273575"/>
              <a:gd name="connsiteX4" fmla="*/ 1 w 344802"/>
              <a:gd name="connsiteY4" fmla="*/ 341522 h 4273575"/>
              <a:gd name="connsiteX0" fmla="*/ -1 w 339866"/>
              <a:gd name="connsiteY0" fmla="*/ 341522 h 4273575"/>
              <a:gd name="connsiteX1" fmla="*/ 328162 w 339866"/>
              <a:gd name="connsiteY1" fmla="*/ -1 h 4273575"/>
              <a:gd name="connsiteX2" fmla="*/ 339865 w 339866"/>
              <a:gd name="connsiteY2" fmla="*/ 3963814 h 4273575"/>
              <a:gd name="connsiteX3" fmla="*/ 23915 w 339866"/>
              <a:gd name="connsiteY3" fmla="*/ 4273575 h 4273575"/>
              <a:gd name="connsiteX4" fmla="*/ -1 w 339866"/>
              <a:gd name="connsiteY4" fmla="*/ 341522 h 427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6" h="4273575">
                <a:moveTo>
                  <a:pt x="-1" y="341522"/>
                </a:moveTo>
                <a:lnTo>
                  <a:pt x="328162" y="-1"/>
                </a:lnTo>
                <a:cubicBezTo>
                  <a:pt x="328726" y="1407868"/>
                  <a:pt x="339301" y="2555945"/>
                  <a:pt x="339865" y="3963814"/>
                </a:cubicBezTo>
                <a:lnTo>
                  <a:pt x="23915" y="4273575"/>
                </a:lnTo>
                <a:cubicBezTo>
                  <a:pt x="23197" y="2863345"/>
                  <a:pt x="717" y="1751752"/>
                  <a:pt x="-1" y="341522"/>
                </a:cubicBezTo>
                <a:close/>
              </a:path>
            </a:pathLst>
          </a:cu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29DC-A780-4394-8913-8F18C2C9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Autofit/>
          </a:bodyPr>
          <a:lstStyle/>
          <a:p>
            <a:r>
              <a:rPr lang="en-US" dirty="0"/>
              <a:t>CMMC Level 2 – Self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94D0-DC3C-41E1-8A04-4695CFB8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95FA9-4963-6FDF-9B56-07CE7BF9A3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0814" y="0"/>
            <a:ext cx="7261185" cy="6500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459A0-AAC9-43AD-B1B6-2E6B6F4F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41" y="940324"/>
            <a:ext cx="7215719" cy="54736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4042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E41883C-D8DD-628C-ABA7-66EE4D18A63E}"/>
              </a:ext>
            </a:extLst>
          </p:cNvPr>
          <p:cNvSpPr/>
          <p:nvPr/>
        </p:nvSpPr>
        <p:spPr>
          <a:xfrm>
            <a:off x="6409152" y="0"/>
            <a:ext cx="6665793" cy="6512666"/>
          </a:xfrm>
          <a:custGeom>
            <a:avLst/>
            <a:gdLst>
              <a:gd name="connsiteX0" fmla="*/ 3730114 w 6665793"/>
              <a:gd name="connsiteY0" fmla="*/ 0 h 6512666"/>
              <a:gd name="connsiteX1" fmla="*/ 6665793 w 6665793"/>
              <a:gd name="connsiteY1" fmla="*/ 0 h 6512666"/>
              <a:gd name="connsiteX2" fmla="*/ 2902193 w 6665793"/>
              <a:gd name="connsiteY2" fmla="*/ 6512666 h 6512666"/>
              <a:gd name="connsiteX3" fmla="*/ 0 w 6665793"/>
              <a:gd name="connsiteY3" fmla="*/ 6494975 h 6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5793" h="6512666">
                <a:moveTo>
                  <a:pt x="3730114" y="0"/>
                </a:moveTo>
                <a:lnTo>
                  <a:pt x="6665793" y="0"/>
                </a:lnTo>
                <a:lnTo>
                  <a:pt x="2902193" y="6512666"/>
                </a:lnTo>
                <a:lnTo>
                  <a:pt x="0" y="6494975"/>
                </a:lnTo>
                <a:close/>
              </a:path>
            </a:pathLst>
          </a:cu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91F45-5EFA-485B-8737-F2F352A9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1148CB-32D7-4835-8C20-FA19855B3EF9}"/>
              </a:ext>
            </a:extLst>
          </p:cNvPr>
          <p:cNvSpPr/>
          <p:nvPr/>
        </p:nvSpPr>
        <p:spPr>
          <a:xfrm>
            <a:off x="3396343" y="3732245"/>
            <a:ext cx="979714" cy="20527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614FE-8518-4271-94BE-FFBFF034F994}"/>
              </a:ext>
            </a:extLst>
          </p:cNvPr>
          <p:cNvSpPr/>
          <p:nvPr/>
        </p:nvSpPr>
        <p:spPr>
          <a:xfrm>
            <a:off x="3396343" y="3326363"/>
            <a:ext cx="979714" cy="20527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en-US" sz="2000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E2F85-08C9-7914-483D-DD29B9EFC0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569843" cy="6500474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8217A7D-8DD9-8F2E-7292-BB5B33F440A3}"/>
              </a:ext>
            </a:extLst>
          </p:cNvPr>
          <p:cNvSpPr/>
          <p:nvPr/>
        </p:nvSpPr>
        <p:spPr>
          <a:xfrm rot="1817844">
            <a:off x="9701677" y="-834886"/>
            <a:ext cx="1123923" cy="8130301"/>
          </a:xfrm>
          <a:custGeom>
            <a:avLst/>
            <a:gdLst>
              <a:gd name="connsiteX0" fmla="*/ 0 w 326935"/>
              <a:gd name="connsiteY0" fmla="*/ 0 h 4415811"/>
              <a:gd name="connsiteX1" fmla="*/ 326935 w 326935"/>
              <a:gd name="connsiteY1" fmla="*/ 0 h 4415811"/>
              <a:gd name="connsiteX2" fmla="*/ 326935 w 326935"/>
              <a:gd name="connsiteY2" fmla="*/ 4415811 h 4415811"/>
              <a:gd name="connsiteX3" fmla="*/ 0 w 326935"/>
              <a:gd name="connsiteY3" fmla="*/ 4415811 h 4415811"/>
              <a:gd name="connsiteX4" fmla="*/ 0 w 326935"/>
              <a:gd name="connsiteY4" fmla="*/ 0 h 4415811"/>
              <a:gd name="connsiteX0" fmla="*/ 0 w 328626"/>
              <a:gd name="connsiteY0" fmla="*/ 0 h 4415811"/>
              <a:gd name="connsiteX1" fmla="*/ 326935 w 328626"/>
              <a:gd name="connsiteY1" fmla="*/ 0 h 4415811"/>
              <a:gd name="connsiteX2" fmla="*/ 328626 w 328626"/>
              <a:gd name="connsiteY2" fmla="*/ 4223606 h 4415811"/>
              <a:gd name="connsiteX3" fmla="*/ 0 w 328626"/>
              <a:gd name="connsiteY3" fmla="*/ 4415811 h 4415811"/>
              <a:gd name="connsiteX4" fmla="*/ 0 w 328626"/>
              <a:gd name="connsiteY4" fmla="*/ 0 h 4415811"/>
              <a:gd name="connsiteX0" fmla="*/ 0 w 330779"/>
              <a:gd name="connsiteY0" fmla="*/ 185121 h 4415811"/>
              <a:gd name="connsiteX1" fmla="*/ 329088 w 330779"/>
              <a:gd name="connsiteY1" fmla="*/ 0 h 4415811"/>
              <a:gd name="connsiteX2" fmla="*/ 330779 w 330779"/>
              <a:gd name="connsiteY2" fmla="*/ 4223606 h 4415811"/>
              <a:gd name="connsiteX3" fmla="*/ 2153 w 330779"/>
              <a:gd name="connsiteY3" fmla="*/ 4415811 h 4415811"/>
              <a:gd name="connsiteX4" fmla="*/ 0 w 330779"/>
              <a:gd name="connsiteY4" fmla="*/ 185121 h 4415811"/>
              <a:gd name="connsiteX0" fmla="*/ 0 w 330779"/>
              <a:gd name="connsiteY0" fmla="*/ 102387 h 4333077"/>
              <a:gd name="connsiteX1" fmla="*/ 323409 w 330779"/>
              <a:gd name="connsiteY1" fmla="*/ 0 h 4333077"/>
              <a:gd name="connsiteX2" fmla="*/ 330779 w 330779"/>
              <a:gd name="connsiteY2" fmla="*/ 4140872 h 4333077"/>
              <a:gd name="connsiteX3" fmla="*/ 2153 w 330779"/>
              <a:gd name="connsiteY3" fmla="*/ 4333077 h 4333077"/>
              <a:gd name="connsiteX4" fmla="*/ 0 w 330779"/>
              <a:gd name="connsiteY4" fmla="*/ 102387 h 4333077"/>
              <a:gd name="connsiteX0" fmla="*/ 0 w 330779"/>
              <a:gd name="connsiteY0" fmla="*/ 102387 h 4246000"/>
              <a:gd name="connsiteX1" fmla="*/ 323409 w 330779"/>
              <a:gd name="connsiteY1" fmla="*/ 0 h 4246000"/>
              <a:gd name="connsiteX2" fmla="*/ 330779 w 330779"/>
              <a:gd name="connsiteY2" fmla="*/ 4140872 h 4246000"/>
              <a:gd name="connsiteX3" fmla="*/ 9894 w 330779"/>
              <a:gd name="connsiteY3" fmla="*/ 4246000 h 4246000"/>
              <a:gd name="connsiteX4" fmla="*/ 0 w 330779"/>
              <a:gd name="connsiteY4" fmla="*/ 102387 h 4246000"/>
              <a:gd name="connsiteX0" fmla="*/ -1 w 344800"/>
              <a:gd name="connsiteY0" fmla="*/ 313947 h 4246000"/>
              <a:gd name="connsiteX1" fmla="*/ 337430 w 344800"/>
              <a:gd name="connsiteY1" fmla="*/ 0 h 4246000"/>
              <a:gd name="connsiteX2" fmla="*/ 344800 w 344800"/>
              <a:gd name="connsiteY2" fmla="*/ 4140872 h 4246000"/>
              <a:gd name="connsiteX3" fmla="*/ 23915 w 344800"/>
              <a:gd name="connsiteY3" fmla="*/ 4246000 h 4246000"/>
              <a:gd name="connsiteX4" fmla="*/ -1 w 344800"/>
              <a:gd name="connsiteY4" fmla="*/ 313947 h 4246000"/>
              <a:gd name="connsiteX0" fmla="*/ 1 w 344802"/>
              <a:gd name="connsiteY0" fmla="*/ 341526 h 4273579"/>
              <a:gd name="connsiteX1" fmla="*/ 328161 w 344802"/>
              <a:gd name="connsiteY1" fmla="*/ -1 h 4273579"/>
              <a:gd name="connsiteX2" fmla="*/ 344802 w 344802"/>
              <a:gd name="connsiteY2" fmla="*/ 4168451 h 4273579"/>
              <a:gd name="connsiteX3" fmla="*/ 23917 w 344802"/>
              <a:gd name="connsiteY3" fmla="*/ 4273579 h 4273579"/>
              <a:gd name="connsiteX4" fmla="*/ 1 w 344802"/>
              <a:gd name="connsiteY4" fmla="*/ 341526 h 4273579"/>
              <a:gd name="connsiteX0" fmla="*/ -1 w 344800"/>
              <a:gd name="connsiteY0" fmla="*/ 303200 h 4235253"/>
              <a:gd name="connsiteX1" fmla="*/ 326853 w 344800"/>
              <a:gd name="connsiteY1" fmla="*/ -1 h 4235253"/>
              <a:gd name="connsiteX2" fmla="*/ 344800 w 344800"/>
              <a:gd name="connsiteY2" fmla="*/ 4130125 h 4235253"/>
              <a:gd name="connsiteX3" fmla="*/ 23915 w 344800"/>
              <a:gd name="connsiteY3" fmla="*/ 4235253 h 4235253"/>
              <a:gd name="connsiteX4" fmla="*/ -1 w 344800"/>
              <a:gd name="connsiteY4" fmla="*/ 303200 h 4235253"/>
              <a:gd name="connsiteX0" fmla="*/ 1 w 344802"/>
              <a:gd name="connsiteY0" fmla="*/ 341522 h 4273575"/>
              <a:gd name="connsiteX1" fmla="*/ 328164 w 344802"/>
              <a:gd name="connsiteY1" fmla="*/ -1 h 4273575"/>
              <a:gd name="connsiteX2" fmla="*/ 344802 w 344802"/>
              <a:gd name="connsiteY2" fmla="*/ 4168447 h 4273575"/>
              <a:gd name="connsiteX3" fmla="*/ 23917 w 344802"/>
              <a:gd name="connsiteY3" fmla="*/ 4273575 h 4273575"/>
              <a:gd name="connsiteX4" fmla="*/ 1 w 344802"/>
              <a:gd name="connsiteY4" fmla="*/ 341522 h 4273575"/>
              <a:gd name="connsiteX0" fmla="*/ -1 w 339866"/>
              <a:gd name="connsiteY0" fmla="*/ 341522 h 4273575"/>
              <a:gd name="connsiteX1" fmla="*/ 328162 w 339866"/>
              <a:gd name="connsiteY1" fmla="*/ -1 h 4273575"/>
              <a:gd name="connsiteX2" fmla="*/ 339865 w 339866"/>
              <a:gd name="connsiteY2" fmla="*/ 3963814 h 4273575"/>
              <a:gd name="connsiteX3" fmla="*/ 23915 w 339866"/>
              <a:gd name="connsiteY3" fmla="*/ 4273575 h 4273575"/>
              <a:gd name="connsiteX4" fmla="*/ -1 w 339866"/>
              <a:gd name="connsiteY4" fmla="*/ 341522 h 427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6" h="4273575">
                <a:moveTo>
                  <a:pt x="-1" y="341522"/>
                </a:moveTo>
                <a:lnTo>
                  <a:pt x="328162" y="-1"/>
                </a:lnTo>
                <a:cubicBezTo>
                  <a:pt x="328726" y="1407868"/>
                  <a:pt x="339301" y="2555945"/>
                  <a:pt x="339865" y="3963814"/>
                </a:cubicBezTo>
                <a:lnTo>
                  <a:pt x="23915" y="4273575"/>
                </a:lnTo>
                <a:cubicBezTo>
                  <a:pt x="23197" y="2863345"/>
                  <a:pt x="717" y="1751752"/>
                  <a:pt x="-1" y="341522"/>
                </a:cubicBezTo>
                <a:close/>
              </a:path>
            </a:pathLst>
          </a:cu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C96F73-89CF-4EC0-9B5E-F751B873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73" y="528232"/>
            <a:ext cx="7544853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0245062-3693-480B-9785-BB7F01EA1F9C}"/>
              </a:ext>
            </a:extLst>
          </p:cNvPr>
          <p:cNvSpPr/>
          <p:nvPr/>
        </p:nvSpPr>
        <p:spPr>
          <a:xfrm>
            <a:off x="6409152" y="0"/>
            <a:ext cx="6665793" cy="6512666"/>
          </a:xfrm>
          <a:custGeom>
            <a:avLst/>
            <a:gdLst>
              <a:gd name="connsiteX0" fmla="*/ 3730114 w 6665793"/>
              <a:gd name="connsiteY0" fmla="*/ 0 h 6512666"/>
              <a:gd name="connsiteX1" fmla="*/ 6665793 w 6665793"/>
              <a:gd name="connsiteY1" fmla="*/ 0 h 6512666"/>
              <a:gd name="connsiteX2" fmla="*/ 2902193 w 6665793"/>
              <a:gd name="connsiteY2" fmla="*/ 6512666 h 6512666"/>
              <a:gd name="connsiteX3" fmla="*/ 0 w 6665793"/>
              <a:gd name="connsiteY3" fmla="*/ 6494975 h 6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5793" h="6512666">
                <a:moveTo>
                  <a:pt x="3730114" y="0"/>
                </a:moveTo>
                <a:lnTo>
                  <a:pt x="6665793" y="0"/>
                </a:lnTo>
                <a:lnTo>
                  <a:pt x="2902193" y="6512666"/>
                </a:lnTo>
                <a:lnTo>
                  <a:pt x="0" y="6494975"/>
                </a:lnTo>
                <a:close/>
              </a:path>
            </a:pathLst>
          </a:cu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9A404-EEAC-EC29-CDF1-54946E491D48}"/>
              </a:ext>
            </a:extLst>
          </p:cNvPr>
          <p:cNvSpPr/>
          <p:nvPr/>
        </p:nvSpPr>
        <p:spPr>
          <a:xfrm rot="1817844">
            <a:off x="9701677" y="-834886"/>
            <a:ext cx="1123923" cy="8130301"/>
          </a:xfrm>
          <a:custGeom>
            <a:avLst/>
            <a:gdLst>
              <a:gd name="connsiteX0" fmla="*/ 0 w 326935"/>
              <a:gd name="connsiteY0" fmla="*/ 0 h 4415811"/>
              <a:gd name="connsiteX1" fmla="*/ 326935 w 326935"/>
              <a:gd name="connsiteY1" fmla="*/ 0 h 4415811"/>
              <a:gd name="connsiteX2" fmla="*/ 326935 w 326935"/>
              <a:gd name="connsiteY2" fmla="*/ 4415811 h 4415811"/>
              <a:gd name="connsiteX3" fmla="*/ 0 w 326935"/>
              <a:gd name="connsiteY3" fmla="*/ 4415811 h 4415811"/>
              <a:gd name="connsiteX4" fmla="*/ 0 w 326935"/>
              <a:gd name="connsiteY4" fmla="*/ 0 h 4415811"/>
              <a:gd name="connsiteX0" fmla="*/ 0 w 328626"/>
              <a:gd name="connsiteY0" fmla="*/ 0 h 4415811"/>
              <a:gd name="connsiteX1" fmla="*/ 326935 w 328626"/>
              <a:gd name="connsiteY1" fmla="*/ 0 h 4415811"/>
              <a:gd name="connsiteX2" fmla="*/ 328626 w 328626"/>
              <a:gd name="connsiteY2" fmla="*/ 4223606 h 4415811"/>
              <a:gd name="connsiteX3" fmla="*/ 0 w 328626"/>
              <a:gd name="connsiteY3" fmla="*/ 4415811 h 4415811"/>
              <a:gd name="connsiteX4" fmla="*/ 0 w 328626"/>
              <a:gd name="connsiteY4" fmla="*/ 0 h 4415811"/>
              <a:gd name="connsiteX0" fmla="*/ 0 w 330779"/>
              <a:gd name="connsiteY0" fmla="*/ 185121 h 4415811"/>
              <a:gd name="connsiteX1" fmla="*/ 329088 w 330779"/>
              <a:gd name="connsiteY1" fmla="*/ 0 h 4415811"/>
              <a:gd name="connsiteX2" fmla="*/ 330779 w 330779"/>
              <a:gd name="connsiteY2" fmla="*/ 4223606 h 4415811"/>
              <a:gd name="connsiteX3" fmla="*/ 2153 w 330779"/>
              <a:gd name="connsiteY3" fmla="*/ 4415811 h 4415811"/>
              <a:gd name="connsiteX4" fmla="*/ 0 w 330779"/>
              <a:gd name="connsiteY4" fmla="*/ 185121 h 4415811"/>
              <a:gd name="connsiteX0" fmla="*/ 0 w 330779"/>
              <a:gd name="connsiteY0" fmla="*/ 102387 h 4333077"/>
              <a:gd name="connsiteX1" fmla="*/ 323409 w 330779"/>
              <a:gd name="connsiteY1" fmla="*/ 0 h 4333077"/>
              <a:gd name="connsiteX2" fmla="*/ 330779 w 330779"/>
              <a:gd name="connsiteY2" fmla="*/ 4140872 h 4333077"/>
              <a:gd name="connsiteX3" fmla="*/ 2153 w 330779"/>
              <a:gd name="connsiteY3" fmla="*/ 4333077 h 4333077"/>
              <a:gd name="connsiteX4" fmla="*/ 0 w 330779"/>
              <a:gd name="connsiteY4" fmla="*/ 102387 h 4333077"/>
              <a:gd name="connsiteX0" fmla="*/ 0 w 330779"/>
              <a:gd name="connsiteY0" fmla="*/ 102387 h 4246000"/>
              <a:gd name="connsiteX1" fmla="*/ 323409 w 330779"/>
              <a:gd name="connsiteY1" fmla="*/ 0 h 4246000"/>
              <a:gd name="connsiteX2" fmla="*/ 330779 w 330779"/>
              <a:gd name="connsiteY2" fmla="*/ 4140872 h 4246000"/>
              <a:gd name="connsiteX3" fmla="*/ 9894 w 330779"/>
              <a:gd name="connsiteY3" fmla="*/ 4246000 h 4246000"/>
              <a:gd name="connsiteX4" fmla="*/ 0 w 330779"/>
              <a:gd name="connsiteY4" fmla="*/ 102387 h 4246000"/>
              <a:gd name="connsiteX0" fmla="*/ -1 w 344800"/>
              <a:gd name="connsiteY0" fmla="*/ 313947 h 4246000"/>
              <a:gd name="connsiteX1" fmla="*/ 337430 w 344800"/>
              <a:gd name="connsiteY1" fmla="*/ 0 h 4246000"/>
              <a:gd name="connsiteX2" fmla="*/ 344800 w 344800"/>
              <a:gd name="connsiteY2" fmla="*/ 4140872 h 4246000"/>
              <a:gd name="connsiteX3" fmla="*/ 23915 w 344800"/>
              <a:gd name="connsiteY3" fmla="*/ 4246000 h 4246000"/>
              <a:gd name="connsiteX4" fmla="*/ -1 w 344800"/>
              <a:gd name="connsiteY4" fmla="*/ 313947 h 4246000"/>
              <a:gd name="connsiteX0" fmla="*/ 1 w 344802"/>
              <a:gd name="connsiteY0" fmla="*/ 341526 h 4273579"/>
              <a:gd name="connsiteX1" fmla="*/ 328161 w 344802"/>
              <a:gd name="connsiteY1" fmla="*/ -1 h 4273579"/>
              <a:gd name="connsiteX2" fmla="*/ 344802 w 344802"/>
              <a:gd name="connsiteY2" fmla="*/ 4168451 h 4273579"/>
              <a:gd name="connsiteX3" fmla="*/ 23917 w 344802"/>
              <a:gd name="connsiteY3" fmla="*/ 4273579 h 4273579"/>
              <a:gd name="connsiteX4" fmla="*/ 1 w 344802"/>
              <a:gd name="connsiteY4" fmla="*/ 341526 h 4273579"/>
              <a:gd name="connsiteX0" fmla="*/ -1 w 344800"/>
              <a:gd name="connsiteY0" fmla="*/ 303200 h 4235253"/>
              <a:gd name="connsiteX1" fmla="*/ 326853 w 344800"/>
              <a:gd name="connsiteY1" fmla="*/ -1 h 4235253"/>
              <a:gd name="connsiteX2" fmla="*/ 344800 w 344800"/>
              <a:gd name="connsiteY2" fmla="*/ 4130125 h 4235253"/>
              <a:gd name="connsiteX3" fmla="*/ 23915 w 344800"/>
              <a:gd name="connsiteY3" fmla="*/ 4235253 h 4235253"/>
              <a:gd name="connsiteX4" fmla="*/ -1 w 344800"/>
              <a:gd name="connsiteY4" fmla="*/ 303200 h 4235253"/>
              <a:gd name="connsiteX0" fmla="*/ 1 w 344802"/>
              <a:gd name="connsiteY0" fmla="*/ 341522 h 4273575"/>
              <a:gd name="connsiteX1" fmla="*/ 328164 w 344802"/>
              <a:gd name="connsiteY1" fmla="*/ -1 h 4273575"/>
              <a:gd name="connsiteX2" fmla="*/ 344802 w 344802"/>
              <a:gd name="connsiteY2" fmla="*/ 4168447 h 4273575"/>
              <a:gd name="connsiteX3" fmla="*/ 23917 w 344802"/>
              <a:gd name="connsiteY3" fmla="*/ 4273575 h 4273575"/>
              <a:gd name="connsiteX4" fmla="*/ 1 w 344802"/>
              <a:gd name="connsiteY4" fmla="*/ 341522 h 4273575"/>
              <a:gd name="connsiteX0" fmla="*/ -1 w 339866"/>
              <a:gd name="connsiteY0" fmla="*/ 341522 h 4273575"/>
              <a:gd name="connsiteX1" fmla="*/ 328162 w 339866"/>
              <a:gd name="connsiteY1" fmla="*/ -1 h 4273575"/>
              <a:gd name="connsiteX2" fmla="*/ 339865 w 339866"/>
              <a:gd name="connsiteY2" fmla="*/ 3963814 h 4273575"/>
              <a:gd name="connsiteX3" fmla="*/ 23915 w 339866"/>
              <a:gd name="connsiteY3" fmla="*/ 4273575 h 4273575"/>
              <a:gd name="connsiteX4" fmla="*/ -1 w 339866"/>
              <a:gd name="connsiteY4" fmla="*/ 341522 h 427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6" h="4273575">
                <a:moveTo>
                  <a:pt x="-1" y="341522"/>
                </a:moveTo>
                <a:lnTo>
                  <a:pt x="328162" y="-1"/>
                </a:lnTo>
                <a:cubicBezTo>
                  <a:pt x="328726" y="1407868"/>
                  <a:pt x="339301" y="2555945"/>
                  <a:pt x="339865" y="3963814"/>
                </a:cubicBezTo>
                <a:lnTo>
                  <a:pt x="23915" y="4273575"/>
                </a:lnTo>
                <a:cubicBezTo>
                  <a:pt x="23197" y="2863345"/>
                  <a:pt x="717" y="1751752"/>
                  <a:pt x="-1" y="341522"/>
                </a:cubicBezTo>
                <a:close/>
              </a:path>
            </a:pathLst>
          </a:cu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59250-1707-4783-B39B-1830A995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JHU/APL Supplier Portal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0683-8571-4862-B573-DAD67530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9F72-78C5-BEF7-17AC-D01BE2A3F0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0814" y="0"/>
            <a:ext cx="7261185" cy="6500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AAC92-7033-4B53-9972-D349413D0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069" y="1998626"/>
            <a:ext cx="9147863" cy="42116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DA3F-EAD0-48E4-AAC0-F6795DCFC06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1179513"/>
            <a:ext cx="7270409" cy="50307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Contact your Procurement Representative for access to the Supplier Portal or email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hlinkClick r:id="rId5"/>
              </a:rPr>
              <a:t>+BCFD CMMC Suppliers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77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F20DE99F-71A4-DD48-2453-D348941EDC80}"/>
              </a:ext>
            </a:extLst>
          </p:cNvPr>
          <p:cNvSpPr/>
          <p:nvPr/>
        </p:nvSpPr>
        <p:spPr>
          <a:xfrm rot="10800000" flipV="1">
            <a:off x="8178799" y="-304688"/>
            <a:ext cx="4013200" cy="6802170"/>
          </a:xfrm>
          <a:prstGeom prst="rtTriangle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D3C2E-8E2A-4C12-82A6-603DFD38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JHU/APL CMMC Hotline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40B2A-0C2A-4FA9-8B26-85E113230C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D6428-ECF0-499C-98BE-9B66CDD8639B}"/>
              </a:ext>
            </a:extLst>
          </p:cNvPr>
          <p:cNvSpPr txBox="1"/>
          <p:nvPr/>
        </p:nvSpPr>
        <p:spPr>
          <a:xfrm>
            <a:off x="952499" y="2891684"/>
            <a:ext cx="7599829" cy="258532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 reach a cybersecurity expert, contact </a:t>
            </a:r>
            <a:r>
              <a:rPr lang="en-US" b="1" u="sng" dirty="0">
                <a:hlinkClick r:id="rId2"/>
              </a:rPr>
              <a:t>+smb-cyber@jhuapl.edu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/>
              <a:t>Please include the following information: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Company name, industry, and website 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Business size (e.g., small business) and socioeconomic 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Whether you are a current or previous supplier for APL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 question or resource information you are looking for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869C4-07F7-4F31-886D-C410F33B8678}"/>
              </a:ext>
            </a:extLst>
          </p:cNvPr>
          <p:cNvSpPr txBox="1"/>
          <p:nvPr/>
        </p:nvSpPr>
        <p:spPr>
          <a:xfrm>
            <a:off x="952500" y="1181100"/>
            <a:ext cx="1033630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000" dirty="0"/>
              <a:t>We understand preparing for CMMC may result in questions. If questions arise, please contact us to speak with a member of our cybersecurity compliance team. One of our experienced staff members will reach out within two business days, during normal business hours (Monday to Friday, 8 a.m. to 5 p.m. ET, excluding federal holidays).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2F5B5D-3836-D11F-2454-2FEE0453F2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562" y="-215698"/>
            <a:ext cx="3923437" cy="6754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425CF0-6BE8-4E86-A3BB-A6B81358A163}"/>
              </a:ext>
            </a:extLst>
          </p:cNvPr>
          <p:cNvSpPr txBox="1"/>
          <p:nvPr/>
        </p:nvSpPr>
        <p:spPr>
          <a:xfrm>
            <a:off x="1800860" y="5997694"/>
            <a:ext cx="6101080" cy="369332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SPRS Tutorial:  </a:t>
            </a:r>
            <a:r>
              <a:rPr lang="en-US" u="sng" dirty="0">
                <a:solidFill>
                  <a:schemeClr val="bg1"/>
                </a:solidFill>
                <a:effectLst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https://www.sprs.csd.disa.mil/cmmc.htm</a:t>
            </a: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5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71B1-506A-4621-9B58-190C44A9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JHU/APL Supplier Webpage &amp; Procurement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962B-38FB-4B02-9AD8-6F920F7E1E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968318" cy="50307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Supplier Main Website: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Suppliers | Johns Hopkins University Applied Physics Laboratory</a:t>
            </a:r>
            <a:br>
              <a:rPr lang="en-US" dirty="0"/>
            </a:br>
            <a:r>
              <a:rPr lang="en-US" dirty="0"/>
              <a:t>(https://www.jhuapl.edu/work/partnerships/suppliers)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Cybersecurity Resource Page: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Cybersecurity Information for Suppliers | Johns Hopkins University Applied Physics Laboratory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(https://www.jhuapl.edu/work/partnerships/suppliers/cybersecurity)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JHU/ APL Procurement Contacts: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JHU/APL Procurement Group – Specific to CMMC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BCFD-CMMC-Suppliers@jhuapl.edu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JHU/APL Procurement Group – Small Business Liaison Office (SBLO)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PartnerandSupplierResources@jhuapl.edu</a:t>
            </a:r>
            <a:endParaRPr lang="en-US" dirty="0"/>
          </a:p>
          <a:p>
            <a:pPr marL="1835150" lvl="4" indent="0">
              <a:buNone/>
            </a:pPr>
            <a:endParaRPr lang="en-US" dirty="0"/>
          </a:p>
          <a:p>
            <a:pPr marL="1835150" lvl="4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D8CCA-EFAB-4441-93E6-80A580B2DC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641930-FC82-52D1-0E64-0BDE43747BD5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3ED4FCD-24E1-F5CC-FB37-A5A94DCA29F6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A18977-04B3-C425-7A1B-4C0CFF42FF25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60277D-A99D-8983-54A8-192C9C7B723A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77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6B8C-59B8-DD44-3279-2AD57AAF4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0C519E-6343-11A3-9E82-EA6FFF82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/>
          </a:bodyPr>
          <a:lstStyle/>
          <a:p>
            <a:r>
              <a:rPr lang="en-US"/>
              <a:t>Additional Resources 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4DDD43-3721-D72E-1EB3-1FE27F8560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5030786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DOW CIO CMMC website </a:t>
            </a:r>
            <a:r>
              <a:rPr lang="en-US" dirty="0"/>
              <a:t>houses a broad range of resources, including </a:t>
            </a:r>
            <a:r>
              <a:rPr lang="en-US" b="1" dirty="0"/>
              <a:t>CMMC scoping and assessment guides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https://dodcio.defense.gov/cmmc/Resources-Documentation/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locate </a:t>
            </a:r>
            <a:r>
              <a:rPr lang="en-US" b="1" dirty="0"/>
              <a:t>certified CMMC assessors, trainers, and instructors that companies can engage now to prepare for CMMC implementation</a:t>
            </a:r>
            <a:r>
              <a:rPr lang="en-US" dirty="0"/>
              <a:t>, visit the CMMC Accreditation Body Marketplace: </a:t>
            </a:r>
            <a:r>
              <a:rPr lang="en-US" dirty="0">
                <a:hlinkClick r:id="rId3"/>
              </a:rPr>
              <a:t>cyberab.org/marketplace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Defense Acquisition University offers </a:t>
            </a:r>
            <a:r>
              <a:rPr lang="en-US" b="1" dirty="0"/>
              <a:t>free online CMMC training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https://www.dau.edu/courses/cyb-1010</a:t>
            </a:r>
            <a:r>
              <a:rPr lang="en-US" dirty="0"/>
              <a:t> &amp; </a:t>
            </a:r>
            <a:r>
              <a:rPr lang="en-US" dirty="0">
                <a:hlinkClick r:id="rId5"/>
              </a:rPr>
              <a:t>https://www.dau.edu/courses/cyb-1030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BF4E5-F6AA-F816-73A1-FFC9854147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775E9E9-A37A-96EA-2E4F-BAEABF1FE2EA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6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54AF05-5754-94F6-8DC3-D787014B98D3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84C83FB-4A36-206E-873E-58BFE66F8DE7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FCE0757-124A-0CC9-7132-9E35A79136D2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6777931-C4A9-4EE2-F2FC-37719A1CCBA5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967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C221-33BB-5BE8-FCA8-008FC6F7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D5D72B-9C5D-F8FF-217C-CFB18514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/>
              <a:t>Additional Resources, Cont’d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EE2B48-9C96-E2A4-A741-947C5A66FC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5030786"/>
          </a:xfrm>
        </p:spPr>
        <p:txBody>
          <a:bodyPr>
            <a:normAutofit/>
          </a:bodyPr>
          <a:lstStyle/>
          <a:p>
            <a:r>
              <a:rPr lang="en-US" dirty="0"/>
              <a:t>DOW </a:t>
            </a:r>
            <a:r>
              <a:rPr lang="en-US" b="1" dirty="0"/>
              <a:t>CUI Quick Reference Guide </a:t>
            </a:r>
            <a:r>
              <a:rPr lang="en-US" dirty="0"/>
              <a:t>includes information on the marking and handling of CUI: </a:t>
            </a:r>
            <a:r>
              <a:rPr lang="en-US" dirty="0">
                <a:hlinkClick r:id="rId2"/>
              </a:rPr>
              <a:t>https://www.dodcui.mil/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﻿﻿To find a </a:t>
            </a:r>
            <a:r>
              <a:rPr lang="en-US" b="1" dirty="0"/>
              <a:t>FedRAMP Moderate Authorized Service Provider</a:t>
            </a:r>
            <a:r>
              <a:rPr lang="en-US" dirty="0"/>
              <a:t>, please visit:</a:t>
            </a:r>
            <a:br>
              <a:rPr lang="en-US" dirty="0"/>
            </a:br>
            <a:r>
              <a:rPr lang="en-US" dirty="0">
                <a:hlinkClick r:id="rId3"/>
              </a:rPr>
              <a:t>https://marketplace.fedramp.gov/assessors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﻿﻿DOW's Office of Small Business Programs has compiled a list of resources that are aimed at helping small and medium-sized businesses understand security requirements and reach compliance:</a:t>
            </a:r>
            <a:br>
              <a:rPr lang="en-US" dirty="0"/>
            </a:br>
            <a:r>
              <a:rPr lang="en-US" dirty="0">
                <a:hlinkClick r:id="rId4"/>
              </a:rPr>
              <a:t>https://business.defense.gov/Resources/FAQs/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﻿﻿Additional cybersecurity resources:</a:t>
            </a:r>
          </a:p>
          <a:p>
            <a:pPr lvl="1"/>
            <a:r>
              <a:rPr lang="en-US" dirty="0">
                <a:hlinkClick r:id="rId5"/>
              </a:rPr>
              <a:t>https://www.cisa.gov/shields-up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https://www.nist.gov/mep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7"/>
              </a:rPr>
              <a:t>https://www.apexaccelerators.us/#/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18BEA-BC11-F161-C23C-B886F542E6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065A0FA-8E0D-2233-2F7C-8A5401489070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8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BBC71-4673-4EA2-AA89-1ADA3B75A0E1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6EE4CA-1152-D00E-BDF7-136A88F50E97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2CC90AB-3527-4706-C377-8B1139C73DAB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9082A66-9389-E798-E84B-EEB007487D68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33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872CA9-AEE5-86D2-DBB5-052FC2C5CB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4988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E7FD5-99B5-448F-B617-747A691C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2B39D-3335-1C28-6A34-2CD0C4E0D9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95" y="486211"/>
            <a:ext cx="934542" cy="934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2E24C9-4D93-8653-2B22-D000AC3AD8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503" y="2393593"/>
            <a:ext cx="2765041" cy="2737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435D9E-C722-245F-B489-6595A99CE731}"/>
              </a:ext>
            </a:extLst>
          </p:cNvPr>
          <p:cNvSpPr txBox="1"/>
          <p:nvPr/>
        </p:nvSpPr>
        <p:spPr>
          <a:xfrm>
            <a:off x="551478" y="5323840"/>
            <a:ext cx="11089045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Cybersecurity Maturity Model Certification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49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C221-33BB-5BE8-FCA8-008FC6F7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D5D72B-9C5D-F8FF-217C-CFB18514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/>
              <a:t>Additional Resources, Cont’d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EE2B48-9C96-E2A4-A741-947C5A66FC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5030786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Warfighting Acquisition University (formerly DAU) </a:t>
            </a:r>
            <a:r>
              <a:rPr lang="en-US" b="1" dirty="0" err="1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Microlearnings</a:t>
            </a:r>
            <a:endParaRPr lang="en-US" b="1" dirty="0">
              <a:solidFill>
                <a:srgbClr val="172B4D"/>
              </a:solidFill>
              <a:effectLst/>
              <a:ea typeface="Times New Roman" panose="02020603050405020304" pitchFamily="18" charset="0"/>
            </a:endParaRPr>
          </a:p>
          <a:p>
            <a:pPr marL="808038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Technical: 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000" u="sng" dirty="0">
                <a:solidFill>
                  <a:srgbClr val="002D73"/>
                </a:solidFill>
                <a:effectLst/>
                <a:ea typeface="Times New Roman" panose="02020603050405020304" pitchFamily="18" charset="0"/>
                <a:hlinkClick r:id="rId2"/>
              </a:rPr>
              <a:t>Operational Plans of Action versus Plan of Action and Milestones (POA&amp;Ms)</a:t>
            </a:r>
            <a:r>
              <a:rPr lang="en-US" sz="2000" u="sng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-   (11:34 mins)   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000" u="sng" dirty="0">
                <a:solidFill>
                  <a:srgbClr val="002D73"/>
                </a:solidFill>
                <a:effectLst/>
                <a:ea typeface="Times New Roman" panose="02020603050405020304" pitchFamily="18" charset="0"/>
                <a:hlinkClick r:id="rId3"/>
              </a:rPr>
              <a:t>CMMC - Understanding an SSP | www.dau.edu</a:t>
            </a: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 (10:45 mins)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Acquisition Contract Info (How Gov is training their contracting officers and program managers): 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000" u="sng" dirty="0">
                <a:solidFill>
                  <a:srgbClr val="09326C"/>
                </a:solidFill>
                <a:effectLst/>
                <a:ea typeface="Times New Roman" panose="02020603050405020304" pitchFamily="18" charset="0"/>
                <a:hlinkClick r:id="rId4"/>
              </a:rPr>
              <a:t>CMMC Phased Implementation | www.dau.edu</a:t>
            </a: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  (13:45 mins)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000" u="sng" dirty="0">
                <a:solidFill>
                  <a:srgbClr val="002D73"/>
                </a:solidFill>
                <a:effectLst/>
                <a:ea typeface="Times New Roman" panose="02020603050405020304" pitchFamily="18" charset="0"/>
                <a:hlinkClick r:id="rId5"/>
              </a:rPr>
              <a:t>CMMC Level Determination</a:t>
            </a: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 - Memo on DoD CMMC level assignment, incl. Phase 1 ban on Level 3.  (8:19 mins)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000" u="sng" dirty="0">
                <a:solidFill>
                  <a:srgbClr val="002D73"/>
                </a:solidFill>
                <a:effectLst/>
                <a:ea typeface="Times New Roman" panose="02020603050405020304" pitchFamily="18" charset="0"/>
                <a:hlinkClick r:id="rId6"/>
              </a:rPr>
              <a:t>CMMC and Contracting Teams – The Short Version (DAU Media)</a:t>
            </a:r>
            <a:r>
              <a:rPr lang="en-US" sz="2000" b="1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 A primer on CMMC 2.0, covering CUI, FCI, and assessment levels. (14:32 mins)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000" u="sng" dirty="0">
                <a:solidFill>
                  <a:srgbClr val="002D73"/>
                </a:solidFill>
                <a:effectLst/>
                <a:ea typeface="Times New Roman" panose="02020603050405020304" pitchFamily="18" charset="0"/>
                <a:hlinkClick r:id="rId7"/>
              </a:rPr>
              <a:t>Understanding CMMC Flow Down Requirements | www.dau.edu</a:t>
            </a: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000" u="sng" dirty="0">
                <a:solidFill>
                  <a:srgbClr val="002D73"/>
                </a:solidFill>
                <a:effectLst/>
                <a:ea typeface="Times New Roman" panose="02020603050405020304" pitchFamily="18" charset="0"/>
                <a:hlinkClick r:id="rId8"/>
              </a:rPr>
              <a:t>CMMC Level 1 - Comprehensive Video</a:t>
            </a:r>
            <a:r>
              <a:rPr lang="en-US" sz="2000" dirty="0">
                <a:solidFill>
                  <a:srgbClr val="172B4D"/>
                </a:solidFill>
                <a:effectLst/>
                <a:ea typeface="Times New Roman" panose="02020603050405020304" pitchFamily="18" charset="0"/>
              </a:rPr>
              <a:t> (2hr 39mins) - cover FCI and CUI definitions</a:t>
            </a:r>
            <a:endParaRPr lang="en-US" sz="2000" dirty="0">
              <a:solidFill>
                <a:srgbClr val="172B4D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18BEA-BC11-F161-C23C-B886F542E6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065A0FA-8E0D-2233-2F7C-8A5401489070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Extracted from DOW CMMC 101 Briefing: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9"/>
              </a:rPr>
              <a:t>https://dodcio.defense.gov/Portals/0/Documents/CMMC/CMMC-101-Nov2025.pdf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BBC71-4673-4EA2-AA89-1ADA3B75A0E1}"/>
              </a:ext>
            </a:extLst>
          </p:cNvPr>
          <p:cNvGrpSpPr/>
          <p:nvPr/>
        </p:nvGrpSpPr>
        <p:grpSpPr>
          <a:xfrm>
            <a:off x="10692922" y="3883378"/>
            <a:ext cx="1717496" cy="2617096"/>
            <a:chOff x="10692922" y="3883378"/>
            <a:chExt cx="1717496" cy="261709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6EE4CA-1152-D00E-BDF7-136A88F50E97}"/>
                </a:ext>
              </a:extLst>
            </p:cNvPr>
            <p:cNvSpPr/>
            <p:nvPr/>
          </p:nvSpPr>
          <p:spPr>
            <a:xfrm>
              <a:off x="10692922" y="3883378"/>
              <a:ext cx="1499077" cy="2617096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2CC90AB-3527-4706-C377-8B1139C73DAB}"/>
                </a:ext>
              </a:extLst>
            </p:cNvPr>
            <p:cNvSpPr/>
            <p:nvPr/>
          </p:nvSpPr>
          <p:spPr>
            <a:xfrm>
              <a:off x="10986737" y="4402667"/>
              <a:ext cx="1201628" cy="2097807"/>
            </a:xfrm>
            <a:custGeom>
              <a:avLst/>
              <a:gdLst>
                <a:gd name="connsiteX0" fmla="*/ 3864854 w 3864854"/>
                <a:gd name="connsiteY0" fmla="*/ 0 h 6747280"/>
                <a:gd name="connsiteX1" fmla="*/ 3864854 w 3864854"/>
                <a:gd name="connsiteY1" fmla="*/ 5081458 h 6747280"/>
                <a:gd name="connsiteX2" fmla="*/ 2902193 w 3864854"/>
                <a:gd name="connsiteY2" fmla="*/ 6747280 h 6747280"/>
                <a:gd name="connsiteX3" fmla="*/ 0 w 3864854"/>
                <a:gd name="connsiteY3" fmla="*/ 6729589 h 674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4854" h="6747280">
                  <a:moveTo>
                    <a:pt x="3864854" y="0"/>
                  </a:moveTo>
                  <a:lnTo>
                    <a:pt x="3864854" y="5081458"/>
                  </a:lnTo>
                  <a:lnTo>
                    <a:pt x="2902193" y="6747280"/>
                  </a:lnTo>
                  <a:lnTo>
                    <a:pt x="0" y="6729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9082A66-9389-E798-E84B-EEB007487D68}"/>
                </a:ext>
              </a:extLst>
            </p:cNvPr>
            <p:cNvSpPr/>
            <p:nvPr/>
          </p:nvSpPr>
          <p:spPr>
            <a:xfrm>
              <a:off x="11587551" y="4424436"/>
              <a:ext cx="822867" cy="1449798"/>
            </a:xfrm>
            <a:custGeom>
              <a:avLst/>
              <a:gdLst>
                <a:gd name="connsiteX0" fmla="*/ 1726043 w 1726043"/>
                <a:gd name="connsiteY0" fmla="*/ 0 h 3041090"/>
                <a:gd name="connsiteX1" fmla="*/ 1726043 w 1726043"/>
                <a:gd name="connsiteY1" fmla="*/ 1182544 h 3041090"/>
                <a:gd name="connsiteX2" fmla="*/ 640699 w 1726043"/>
                <a:gd name="connsiteY2" fmla="*/ 3041090 h 3041090"/>
                <a:gd name="connsiteX3" fmla="*/ 0 w 1726043"/>
                <a:gd name="connsiteY3" fmla="*/ 3031088 h 304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043" h="3041090">
                  <a:moveTo>
                    <a:pt x="1726043" y="0"/>
                  </a:moveTo>
                  <a:lnTo>
                    <a:pt x="1726043" y="1182544"/>
                  </a:lnTo>
                  <a:lnTo>
                    <a:pt x="640699" y="3041090"/>
                  </a:lnTo>
                  <a:lnTo>
                    <a:pt x="0" y="3031088"/>
                  </a:lnTo>
                  <a:close/>
                </a:path>
              </a:pathLst>
            </a:custGeom>
            <a:noFill/>
            <a:ln w="12700">
              <a:solidFill>
                <a:srgbClr val="CBA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069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F63053-A8D7-66B1-3DA5-9FC370AFFFAA}"/>
              </a:ext>
            </a:extLst>
          </p:cNvPr>
          <p:cNvGrpSpPr/>
          <p:nvPr/>
        </p:nvGrpSpPr>
        <p:grpSpPr>
          <a:xfrm>
            <a:off x="0" y="-8317"/>
            <a:ext cx="7738739" cy="6508787"/>
            <a:chOff x="1750314" y="-8317"/>
            <a:chExt cx="7738739" cy="650878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AABC76-E42A-EE15-85CD-1CE3E11621D7}"/>
                </a:ext>
              </a:extLst>
            </p:cNvPr>
            <p:cNvSpPr/>
            <p:nvPr/>
          </p:nvSpPr>
          <p:spPr>
            <a:xfrm>
              <a:off x="1750314" y="-8317"/>
              <a:ext cx="1656274" cy="650878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FFF80CB-5334-ACB3-973E-C913EB475158}"/>
                </a:ext>
              </a:extLst>
            </p:cNvPr>
            <p:cNvSpPr/>
            <p:nvPr/>
          </p:nvSpPr>
          <p:spPr>
            <a:xfrm rot="10800000">
              <a:off x="2339317" y="-8316"/>
              <a:ext cx="7149736" cy="6508786"/>
            </a:xfrm>
            <a:custGeom>
              <a:avLst/>
              <a:gdLst>
                <a:gd name="connsiteX0" fmla="*/ 3043706 w 5808374"/>
                <a:gd name="connsiteY0" fmla="*/ 0 h 5287673"/>
                <a:gd name="connsiteX1" fmla="*/ 5808374 w 5808374"/>
                <a:gd name="connsiteY1" fmla="*/ 0 h 5287673"/>
                <a:gd name="connsiteX2" fmla="*/ 5808374 w 5808374"/>
                <a:gd name="connsiteY2" fmla="*/ 5287673 h 5287673"/>
                <a:gd name="connsiteX3" fmla="*/ 0 w 5808374"/>
                <a:gd name="connsiteY3" fmla="*/ 5287673 h 5287673"/>
                <a:gd name="connsiteX4" fmla="*/ 3043706 w 5808374"/>
                <a:gd name="connsiteY4" fmla="*/ 0 h 52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8374" h="5287673">
                  <a:moveTo>
                    <a:pt x="3043706" y="0"/>
                  </a:moveTo>
                  <a:lnTo>
                    <a:pt x="5808374" y="0"/>
                  </a:lnTo>
                  <a:lnTo>
                    <a:pt x="5808374" y="5287673"/>
                  </a:lnTo>
                  <a:lnTo>
                    <a:pt x="0" y="5287673"/>
                  </a:lnTo>
                  <a:lnTo>
                    <a:pt x="30437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err="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C7A5F0-5C66-4AB4-5FA1-77DE50CD20BD}"/>
              </a:ext>
            </a:extLst>
          </p:cNvPr>
          <p:cNvGrpSpPr/>
          <p:nvPr/>
        </p:nvGrpSpPr>
        <p:grpSpPr>
          <a:xfrm>
            <a:off x="6497827" y="-107847"/>
            <a:ext cx="740761" cy="1359270"/>
            <a:chOff x="4882578" y="306345"/>
            <a:chExt cx="740761" cy="1359270"/>
          </a:xfrm>
          <a:solidFill>
            <a:schemeClr val="accent2">
              <a:alpha val="29492"/>
            </a:schemeClr>
          </a:solidFill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08BA002E-18F2-4742-2385-48A10EDB3012}"/>
                </a:ext>
              </a:extLst>
            </p:cNvPr>
            <p:cNvSpPr/>
            <p:nvPr/>
          </p:nvSpPr>
          <p:spPr>
            <a:xfrm rot="1817844">
              <a:off x="5162227" y="306345"/>
              <a:ext cx="187904" cy="1359270"/>
            </a:xfrm>
            <a:custGeom>
              <a:avLst/>
              <a:gdLst>
                <a:gd name="connsiteX0" fmla="*/ 0 w 326935"/>
                <a:gd name="connsiteY0" fmla="*/ 0 h 4415811"/>
                <a:gd name="connsiteX1" fmla="*/ 326935 w 326935"/>
                <a:gd name="connsiteY1" fmla="*/ 0 h 4415811"/>
                <a:gd name="connsiteX2" fmla="*/ 326935 w 326935"/>
                <a:gd name="connsiteY2" fmla="*/ 4415811 h 4415811"/>
                <a:gd name="connsiteX3" fmla="*/ 0 w 326935"/>
                <a:gd name="connsiteY3" fmla="*/ 4415811 h 4415811"/>
                <a:gd name="connsiteX4" fmla="*/ 0 w 326935"/>
                <a:gd name="connsiteY4" fmla="*/ 0 h 4415811"/>
                <a:gd name="connsiteX0" fmla="*/ 0 w 328626"/>
                <a:gd name="connsiteY0" fmla="*/ 0 h 4415811"/>
                <a:gd name="connsiteX1" fmla="*/ 326935 w 328626"/>
                <a:gd name="connsiteY1" fmla="*/ 0 h 4415811"/>
                <a:gd name="connsiteX2" fmla="*/ 328626 w 328626"/>
                <a:gd name="connsiteY2" fmla="*/ 4223606 h 4415811"/>
                <a:gd name="connsiteX3" fmla="*/ 0 w 328626"/>
                <a:gd name="connsiteY3" fmla="*/ 4415811 h 4415811"/>
                <a:gd name="connsiteX4" fmla="*/ 0 w 328626"/>
                <a:gd name="connsiteY4" fmla="*/ 0 h 4415811"/>
                <a:gd name="connsiteX0" fmla="*/ 0 w 330779"/>
                <a:gd name="connsiteY0" fmla="*/ 185121 h 4415811"/>
                <a:gd name="connsiteX1" fmla="*/ 329088 w 330779"/>
                <a:gd name="connsiteY1" fmla="*/ 0 h 4415811"/>
                <a:gd name="connsiteX2" fmla="*/ 330779 w 330779"/>
                <a:gd name="connsiteY2" fmla="*/ 4223606 h 4415811"/>
                <a:gd name="connsiteX3" fmla="*/ 2153 w 330779"/>
                <a:gd name="connsiteY3" fmla="*/ 4415811 h 4415811"/>
                <a:gd name="connsiteX4" fmla="*/ 0 w 330779"/>
                <a:gd name="connsiteY4" fmla="*/ 185121 h 4415811"/>
                <a:gd name="connsiteX0" fmla="*/ 0 w 330779"/>
                <a:gd name="connsiteY0" fmla="*/ 102387 h 4333077"/>
                <a:gd name="connsiteX1" fmla="*/ 323409 w 330779"/>
                <a:gd name="connsiteY1" fmla="*/ 0 h 4333077"/>
                <a:gd name="connsiteX2" fmla="*/ 330779 w 330779"/>
                <a:gd name="connsiteY2" fmla="*/ 4140872 h 4333077"/>
                <a:gd name="connsiteX3" fmla="*/ 2153 w 330779"/>
                <a:gd name="connsiteY3" fmla="*/ 4333077 h 4333077"/>
                <a:gd name="connsiteX4" fmla="*/ 0 w 330779"/>
                <a:gd name="connsiteY4" fmla="*/ 102387 h 4333077"/>
                <a:gd name="connsiteX0" fmla="*/ 0 w 330779"/>
                <a:gd name="connsiteY0" fmla="*/ 102387 h 4246000"/>
                <a:gd name="connsiteX1" fmla="*/ 323409 w 330779"/>
                <a:gd name="connsiteY1" fmla="*/ 0 h 4246000"/>
                <a:gd name="connsiteX2" fmla="*/ 330779 w 330779"/>
                <a:gd name="connsiteY2" fmla="*/ 4140872 h 4246000"/>
                <a:gd name="connsiteX3" fmla="*/ 9894 w 330779"/>
                <a:gd name="connsiteY3" fmla="*/ 4246000 h 4246000"/>
                <a:gd name="connsiteX4" fmla="*/ 0 w 330779"/>
                <a:gd name="connsiteY4" fmla="*/ 102387 h 4246000"/>
                <a:gd name="connsiteX0" fmla="*/ -1 w 344800"/>
                <a:gd name="connsiteY0" fmla="*/ 313947 h 4246000"/>
                <a:gd name="connsiteX1" fmla="*/ 337430 w 344800"/>
                <a:gd name="connsiteY1" fmla="*/ 0 h 4246000"/>
                <a:gd name="connsiteX2" fmla="*/ 344800 w 344800"/>
                <a:gd name="connsiteY2" fmla="*/ 4140872 h 4246000"/>
                <a:gd name="connsiteX3" fmla="*/ 23915 w 344800"/>
                <a:gd name="connsiteY3" fmla="*/ 4246000 h 4246000"/>
                <a:gd name="connsiteX4" fmla="*/ -1 w 344800"/>
                <a:gd name="connsiteY4" fmla="*/ 313947 h 4246000"/>
                <a:gd name="connsiteX0" fmla="*/ 1 w 344802"/>
                <a:gd name="connsiteY0" fmla="*/ 341526 h 4273579"/>
                <a:gd name="connsiteX1" fmla="*/ 328161 w 344802"/>
                <a:gd name="connsiteY1" fmla="*/ -1 h 4273579"/>
                <a:gd name="connsiteX2" fmla="*/ 344802 w 344802"/>
                <a:gd name="connsiteY2" fmla="*/ 4168451 h 4273579"/>
                <a:gd name="connsiteX3" fmla="*/ 23917 w 344802"/>
                <a:gd name="connsiteY3" fmla="*/ 4273579 h 4273579"/>
                <a:gd name="connsiteX4" fmla="*/ 1 w 344802"/>
                <a:gd name="connsiteY4" fmla="*/ 341526 h 4273579"/>
                <a:gd name="connsiteX0" fmla="*/ -1 w 344800"/>
                <a:gd name="connsiteY0" fmla="*/ 303200 h 4235253"/>
                <a:gd name="connsiteX1" fmla="*/ 326853 w 344800"/>
                <a:gd name="connsiteY1" fmla="*/ -1 h 4235253"/>
                <a:gd name="connsiteX2" fmla="*/ 344800 w 344800"/>
                <a:gd name="connsiteY2" fmla="*/ 4130125 h 4235253"/>
                <a:gd name="connsiteX3" fmla="*/ 23915 w 344800"/>
                <a:gd name="connsiteY3" fmla="*/ 4235253 h 4235253"/>
                <a:gd name="connsiteX4" fmla="*/ -1 w 344800"/>
                <a:gd name="connsiteY4" fmla="*/ 303200 h 4235253"/>
                <a:gd name="connsiteX0" fmla="*/ 1 w 344802"/>
                <a:gd name="connsiteY0" fmla="*/ 341522 h 4273575"/>
                <a:gd name="connsiteX1" fmla="*/ 328164 w 344802"/>
                <a:gd name="connsiteY1" fmla="*/ -1 h 4273575"/>
                <a:gd name="connsiteX2" fmla="*/ 344802 w 344802"/>
                <a:gd name="connsiteY2" fmla="*/ 4168447 h 4273575"/>
                <a:gd name="connsiteX3" fmla="*/ 23917 w 344802"/>
                <a:gd name="connsiteY3" fmla="*/ 4273575 h 4273575"/>
                <a:gd name="connsiteX4" fmla="*/ 1 w 344802"/>
                <a:gd name="connsiteY4" fmla="*/ 341522 h 4273575"/>
                <a:gd name="connsiteX0" fmla="*/ -1 w 339866"/>
                <a:gd name="connsiteY0" fmla="*/ 341522 h 4273575"/>
                <a:gd name="connsiteX1" fmla="*/ 328162 w 339866"/>
                <a:gd name="connsiteY1" fmla="*/ -1 h 4273575"/>
                <a:gd name="connsiteX2" fmla="*/ 339865 w 339866"/>
                <a:gd name="connsiteY2" fmla="*/ 3963814 h 4273575"/>
                <a:gd name="connsiteX3" fmla="*/ 23915 w 339866"/>
                <a:gd name="connsiteY3" fmla="*/ 4273575 h 4273575"/>
                <a:gd name="connsiteX4" fmla="*/ -1 w 339866"/>
                <a:gd name="connsiteY4" fmla="*/ 341522 h 427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66" h="4273575">
                  <a:moveTo>
                    <a:pt x="-1" y="341522"/>
                  </a:moveTo>
                  <a:lnTo>
                    <a:pt x="328162" y="-1"/>
                  </a:lnTo>
                  <a:cubicBezTo>
                    <a:pt x="328726" y="1407868"/>
                    <a:pt x="339301" y="2555945"/>
                    <a:pt x="339865" y="3963814"/>
                  </a:cubicBezTo>
                  <a:lnTo>
                    <a:pt x="23915" y="4273575"/>
                  </a:lnTo>
                  <a:cubicBezTo>
                    <a:pt x="23197" y="2863345"/>
                    <a:pt x="717" y="1751752"/>
                    <a:pt x="-1" y="3415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5F7E9D-5D66-B318-58A9-C5E3E8D91AF3}"/>
                </a:ext>
              </a:extLst>
            </p:cNvPr>
            <p:cNvSpPr/>
            <p:nvPr/>
          </p:nvSpPr>
          <p:spPr>
            <a:xfrm rot="1817844">
              <a:off x="4882578" y="306345"/>
              <a:ext cx="187904" cy="1359270"/>
            </a:xfrm>
            <a:custGeom>
              <a:avLst/>
              <a:gdLst>
                <a:gd name="connsiteX0" fmla="*/ 0 w 326935"/>
                <a:gd name="connsiteY0" fmla="*/ 0 h 4415811"/>
                <a:gd name="connsiteX1" fmla="*/ 326935 w 326935"/>
                <a:gd name="connsiteY1" fmla="*/ 0 h 4415811"/>
                <a:gd name="connsiteX2" fmla="*/ 326935 w 326935"/>
                <a:gd name="connsiteY2" fmla="*/ 4415811 h 4415811"/>
                <a:gd name="connsiteX3" fmla="*/ 0 w 326935"/>
                <a:gd name="connsiteY3" fmla="*/ 4415811 h 4415811"/>
                <a:gd name="connsiteX4" fmla="*/ 0 w 326935"/>
                <a:gd name="connsiteY4" fmla="*/ 0 h 4415811"/>
                <a:gd name="connsiteX0" fmla="*/ 0 w 328626"/>
                <a:gd name="connsiteY0" fmla="*/ 0 h 4415811"/>
                <a:gd name="connsiteX1" fmla="*/ 326935 w 328626"/>
                <a:gd name="connsiteY1" fmla="*/ 0 h 4415811"/>
                <a:gd name="connsiteX2" fmla="*/ 328626 w 328626"/>
                <a:gd name="connsiteY2" fmla="*/ 4223606 h 4415811"/>
                <a:gd name="connsiteX3" fmla="*/ 0 w 328626"/>
                <a:gd name="connsiteY3" fmla="*/ 4415811 h 4415811"/>
                <a:gd name="connsiteX4" fmla="*/ 0 w 328626"/>
                <a:gd name="connsiteY4" fmla="*/ 0 h 4415811"/>
                <a:gd name="connsiteX0" fmla="*/ 0 w 330779"/>
                <a:gd name="connsiteY0" fmla="*/ 185121 h 4415811"/>
                <a:gd name="connsiteX1" fmla="*/ 329088 w 330779"/>
                <a:gd name="connsiteY1" fmla="*/ 0 h 4415811"/>
                <a:gd name="connsiteX2" fmla="*/ 330779 w 330779"/>
                <a:gd name="connsiteY2" fmla="*/ 4223606 h 4415811"/>
                <a:gd name="connsiteX3" fmla="*/ 2153 w 330779"/>
                <a:gd name="connsiteY3" fmla="*/ 4415811 h 4415811"/>
                <a:gd name="connsiteX4" fmla="*/ 0 w 330779"/>
                <a:gd name="connsiteY4" fmla="*/ 185121 h 4415811"/>
                <a:gd name="connsiteX0" fmla="*/ 0 w 330779"/>
                <a:gd name="connsiteY0" fmla="*/ 102387 h 4333077"/>
                <a:gd name="connsiteX1" fmla="*/ 323409 w 330779"/>
                <a:gd name="connsiteY1" fmla="*/ 0 h 4333077"/>
                <a:gd name="connsiteX2" fmla="*/ 330779 w 330779"/>
                <a:gd name="connsiteY2" fmla="*/ 4140872 h 4333077"/>
                <a:gd name="connsiteX3" fmla="*/ 2153 w 330779"/>
                <a:gd name="connsiteY3" fmla="*/ 4333077 h 4333077"/>
                <a:gd name="connsiteX4" fmla="*/ 0 w 330779"/>
                <a:gd name="connsiteY4" fmla="*/ 102387 h 4333077"/>
                <a:gd name="connsiteX0" fmla="*/ 0 w 330779"/>
                <a:gd name="connsiteY0" fmla="*/ 102387 h 4246000"/>
                <a:gd name="connsiteX1" fmla="*/ 323409 w 330779"/>
                <a:gd name="connsiteY1" fmla="*/ 0 h 4246000"/>
                <a:gd name="connsiteX2" fmla="*/ 330779 w 330779"/>
                <a:gd name="connsiteY2" fmla="*/ 4140872 h 4246000"/>
                <a:gd name="connsiteX3" fmla="*/ 9894 w 330779"/>
                <a:gd name="connsiteY3" fmla="*/ 4246000 h 4246000"/>
                <a:gd name="connsiteX4" fmla="*/ 0 w 330779"/>
                <a:gd name="connsiteY4" fmla="*/ 102387 h 4246000"/>
                <a:gd name="connsiteX0" fmla="*/ -1 w 344800"/>
                <a:gd name="connsiteY0" fmla="*/ 313947 h 4246000"/>
                <a:gd name="connsiteX1" fmla="*/ 337430 w 344800"/>
                <a:gd name="connsiteY1" fmla="*/ 0 h 4246000"/>
                <a:gd name="connsiteX2" fmla="*/ 344800 w 344800"/>
                <a:gd name="connsiteY2" fmla="*/ 4140872 h 4246000"/>
                <a:gd name="connsiteX3" fmla="*/ 23915 w 344800"/>
                <a:gd name="connsiteY3" fmla="*/ 4246000 h 4246000"/>
                <a:gd name="connsiteX4" fmla="*/ -1 w 344800"/>
                <a:gd name="connsiteY4" fmla="*/ 313947 h 4246000"/>
                <a:gd name="connsiteX0" fmla="*/ 1 w 344802"/>
                <a:gd name="connsiteY0" fmla="*/ 341526 h 4273579"/>
                <a:gd name="connsiteX1" fmla="*/ 328161 w 344802"/>
                <a:gd name="connsiteY1" fmla="*/ -1 h 4273579"/>
                <a:gd name="connsiteX2" fmla="*/ 344802 w 344802"/>
                <a:gd name="connsiteY2" fmla="*/ 4168451 h 4273579"/>
                <a:gd name="connsiteX3" fmla="*/ 23917 w 344802"/>
                <a:gd name="connsiteY3" fmla="*/ 4273579 h 4273579"/>
                <a:gd name="connsiteX4" fmla="*/ 1 w 344802"/>
                <a:gd name="connsiteY4" fmla="*/ 341526 h 4273579"/>
                <a:gd name="connsiteX0" fmla="*/ -1 w 344800"/>
                <a:gd name="connsiteY0" fmla="*/ 303200 h 4235253"/>
                <a:gd name="connsiteX1" fmla="*/ 326853 w 344800"/>
                <a:gd name="connsiteY1" fmla="*/ -1 h 4235253"/>
                <a:gd name="connsiteX2" fmla="*/ 344800 w 344800"/>
                <a:gd name="connsiteY2" fmla="*/ 4130125 h 4235253"/>
                <a:gd name="connsiteX3" fmla="*/ 23915 w 344800"/>
                <a:gd name="connsiteY3" fmla="*/ 4235253 h 4235253"/>
                <a:gd name="connsiteX4" fmla="*/ -1 w 344800"/>
                <a:gd name="connsiteY4" fmla="*/ 303200 h 4235253"/>
                <a:gd name="connsiteX0" fmla="*/ 1 w 344802"/>
                <a:gd name="connsiteY0" fmla="*/ 341522 h 4273575"/>
                <a:gd name="connsiteX1" fmla="*/ 328164 w 344802"/>
                <a:gd name="connsiteY1" fmla="*/ -1 h 4273575"/>
                <a:gd name="connsiteX2" fmla="*/ 344802 w 344802"/>
                <a:gd name="connsiteY2" fmla="*/ 4168447 h 4273575"/>
                <a:gd name="connsiteX3" fmla="*/ 23917 w 344802"/>
                <a:gd name="connsiteY3" fmla="*/ 4273575 h 4273575"/>
                <a:gd name="connsiteX4" fmla="*/ 1 w 344802"/>
                <a:gd name="connsiteY4" fmla="*/ 341522 h 4273575"/>
                <a:gd name="connsiteX0" fmla="*/ -1 w 339866"/>
                <a:gd name="connsiteY0" fmla="*/ 341522 h 4273575"/>
                <a:gd name="connsiteX1" fmla="*/ 328162 w 339866"/>
                <a:gd name="connsiteY1" fmla="*/ -1 h 4273575"/>
                <a:gd name="connsiteX2" fmla="*/ 339865 w 339866"/>
                <a:gd name="connsiteY2" fmla="*/ 3963814 h 4273575"/>
                <a:gd name="connsiteX3" fmla="*/ 23915 w 339866"/>
                <a:gd name="connsiteY3" fmla="*/ 4273575 h 4273575"/>
                <a:gd name="connsiteX4" fmla="*/ -1 w 339866"/>
                <a:gd name="connsiteY4" fmla="*/ 341522 h 427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66" h="4273575">
                  <a:moveTo>
                    <a:pt x="-1" y="341522"/>
                  </a:moveTo>
                  <a:lnTo>
                    <a:pt x="328162" y="-1"/>
                  </a:lnTo>
                  <a:cubicBezTo>
                    <a:pt x="328726" y="1407868"/>
                    <a:pt x="339301" y="2555945"/>
                    <a:pt x="339865" y="3963814"/>
                  </a:cubicBezTo>
                  <a:lnTo>
                    <a:pt x="23915" y="4273575"/>
                  </a:lnTo>
                  <a:cubicBezTo>
                    <a:pt x="23197" y="2863345"/>
                    <a:pt x="717" y="1751752"/>
                    <a:pt x="-1" y="3415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FF4099E-509D-BF2A-03AE-0F87A5BE5258}"/>
                </a:ext>
              </a:extLst>
            </p:cNvPr>
            <p:cNvSpPr/>
            <p:nvPr/>
          </p:nvSpPr>
          <p:spPr>
            <a:xfrm rot="1817844">
              <a:off x="5435435" y="306345"/>
              <a:ext cx="187904" cy="1359270"/>
            </a:xfrm>
            <a:custGeom>
              <a:avLst/>
              <a:gdLst>
                <a:gd name="connsiteX0" fmla="*/ 0 w 326935"/>
                <a:gd name="connsiteY0" fmla="*/ 0 h 4415811"/>
                <a:gd name="connsiteX1" fmla="*/ 326935 w 326935"/>
                <a:gd name="connsiteY1" fmla="*/ 0 h 4415811"/>
                <a:gd name="connsiteX2" fmla="*/ 326935 w 326935"/>
                <a:gd name="connsiteY2" fmla="*/ 4415811 h 4415811"/>
                <a:gd name="connsiteX3" fmla="*/ 0 w 326935"/>
                <a:gd name="connsiteY3" fmla="*/ 4415811 h 4415811"/>
                <a:gd name="connsiteX4" fmla="*/ 0 w 326935"/>
                <a:gd name="connsiteY4" fmla="*/ 0 h 4415811"/>
                <a:gd name="connsiteX0" fmla="*/ 0 w 328626"/>
                <a:gd name="connsiteY0" fmla="*/ 0 h 4415811"/>
                <a:gd name="connsiteX1" fmla="*/ 326935 w 328626"/>
                <a:gd name="connsiteY1" fmla="*/ 0 h 4415811"/>
                <a:gd name="connsiteX2" fmla="*/ 328626 w 328626"/>
                <a:gd name="connsiteY2" fmla="*/ 4223606 h 4415811"/>
                <a:gd name="connsiteX3" fmla="*/ 0 w 328626"/>
                <a:gd name="connsiteY3" fmla="*/ 4415811 h 4415811"/>
                <a:gd name="connsiteX4" fmla="*/ 0 w 328626"/>
                <a:gd name="connsiteY4" fmla="*/ 0 h 4415811"/>
                <a:gd name="connsiteX0" fmla="*/ 0 w 330779"/>
                <a:gd name="connsiteY0" fmla="*/ 185121 h 4415811"/>
                <a:gd name="connsiteX1" fmla="*/ 329088 w 330779"/>
                <a:gd name="connsiteY1" fmla="*/ 0 h 4415811"/>
                <a:gd name="connsiteX2" fmla="*/ 330779 w 330779"/>
                <a:gd name="connsiteY2" fmla="*/ 4223606 h 4415811"/>
                <a:gd name="connsiteX3" fmla="*/ 2153 w 330779"/>
                <a:gd name="connsiteY3" fmla="*/ 4415811 h 4415811"/>
                <a:gd name="connsiteX4" fmla="*/ 0 w 330779"/>
                <a:gd name="connsiteY4" fmla="*/ 185121 h 4415811"/>
                <a:gd name="connsiteX0" fmla="*/ 0 w 330779"/>
                <a:gd name="connsiteY0" fmla="*/ 102387 h 4333077"/>
                <a:gd name="connsiteX1" fmla="*/ 323409 w 330779"/>
                <a:gd name="connsiteY1" fmla="*/ 0 h 4333077"/>
                <a:gd name="connsiteX2" fmla="*/ 330779 w 330779"/>
                <a:gd name="connsiteY2" fmla="*/ 4140872 h 4333077"/>
                <a:gd name="connsiteX3" fmla="*/ 2153 w 330779"/>
                <a:gd name="connsiteY3" fmla="*/ 4333077 h 4333077"/>
                <a:gd name="connsiteX4" fmla="*/ 0 w 330779"/>
                <a:gd name="connsiteY4" fmla="*/ 102387 h 4333077"/>
                <a:gd name="connsiteX0" fmla="*/ 0 w 330779"/>
                <a:gd name="connsiteY0" fmla="*/ 102387 h 4246000"/>
                <a:gd name="connsiteX1" fmla="*/ 323409 w 330779"/>
                <a:gd name="connsiteY1" fmla="*/ 0 h 4246000"/>
                <a:gd name="connsiteX2" fmla="*/ 330779 w 330779"/>
                <a:gd name="connsiteY2" fmla="*/ 4140872 h 4246000"/>
                <a:gd name="connsiteX3" fmla="*/ 9894 w 330779"/>
                <a:gd name="connsiteY3" fmla="*/ 4246000 h 4246000"/>
                <a:gd name="connsiteX4" fmla="*/ 0 w 330779"/>
                <a:gd name="connsiteY4" fmla="*/ 102387 h 4246000"/>
                <a:gd name="connsiteX0" fmla="*/ -1 w 344800"/>
                <a:gd name="connsiteY0" fmla="*/ 313947 h 4246000"/>
                <a:gd name="connsiteX1" fmla="*/ 337430 w 344800"/>
                <a:gd name="connsiteY1" fmla="*/ 0 h 4246000"/>
                <a:gd name="connsiteX2" fmla="*/ 344800 w 344800"/>
                <a:gd name="connsiteY2" fmla="*/ 4140872 h 4246000"/>
                <a:gd name="connsiteX3" fmla="*/ 23915 w 344800"/>
                <a:gd name="connsiteY3" fmla="*/ 4246000 h 4246000"/>
                <a:gd name="connsiteX4" fmla="*/ -1 w 344800"/>
                <a:gd name="connsiteY4" fmla="*/ 313947 h 4246000"/>
                <a:gd name="connsiteX0" fmla="*/ 1 w 344802"/>
                <a:gd name="connsiteY0" fmla="*/ 341526 h 4273579"/>
                <a:gd name="connsiteX1" fmla="*/ 328161 w 344802"/>
                <a:gd name="connsiteY1" fmla="*/ -1 h 4273579"/>
                <a:gd name="connsiteX2" fmla="*/ 344802 w 344802"/>
                <a:gd name="connsiteY2" fmla="*/ 4168451 h 4273579"/>
                <a:gd name="connsiteX3" fmla="*/ 23917 w 344802"/>
                <a:gd name="connsiteY3" fmla="*/ 4273579 h 4273579"/>
                <a:gd name="connsiteX4" fmla="*/ 1 w 344802"/>
                <a:gd name="connsiteY4" fmla="*/ 341526 h 4273579"/>
                <a:gd name="connsiteX0" fmla="*/ -1 w 344800"/>
                <a:gd name="connsiteY0" fmla="*/ 303200 h 4235253"/>
                <a:gd name="connsiteX1" fmla="*/ 326853 w 344800"/>
                <a:gd name="connsiteY1" fmla="*/ -1 h 4235253"/>
                <a:gd name="connsiteX2" fmla="*/ 344800 w 344800"/>
                <a:gd name="connsiteY2" fmla="*/ 4130125 h 4235253"/>
                <a:gd name="connsiteX3" fmla="*/ 23915 w 344800"/>
                <a:gd name="connsiteY3" fmla="*/ 4235253 h 4235253"/>
                <a:gd name="connsiteX4" fmla="*/ -1 w 344800"/>
                <a:gd name="connsiteY4" fmla="*/ 303200 h 4235253"/>
                <a:gd name="connsiteX0" fmla="*/ 1 w 344802"/>
                <a:gd name="connsiteY0" fmla="*/ 341522 h 4273575"/>
                <a:gd name="connsiteX1" fmla="*/ 328164 w 344802"/>
                <a:gd name="connsiteY1" fmla="*/ -1 h 4273575"/>
                <a:gd name="connsiteX2" fmla="*/ 344802 w 344802"/>
                <a:gd name="connsiteY2" fmla="*/ 4168447 h 4273575"/>
                <a:gd name="connsiteX3" fmla="*/ 23917 w 344802"/>
                <a:gd name="connsiteY3" fmla="*/ 4273575 h 4273575"/>
                <a:gd name="connsiteX4" fmla="*/ 1 w 344802"/>
                <a:gd name="connsiteY4" fmla="*/ 341522 h 4273575"/>
                <a:gd name="connsiteX0" fmla="*/ -1 w 339866"/>
                <a:gd name="connsiteY0" fmla="*/ 341522 h 4273575"/>
                <a:gd name="connsiteX1" fmla="*/ 328162 w 339866"/>
                <a:gd name="connsiteY1" fmla="*/ -1 h 4273575"/>
                <a:gd name="connsiteX2" fmla="*/ 339865 w 339866"/>
                <a:gd name="connsiteY2" fmla="*/ 3963814 h 4273575"/>
                <a:gd name="connsiteX3" fmla="*/ 23915 w 339866"/>
                <a:gd name="connsiteY3" fmla="*/ 4273575 h 4273575"/>
                <a:gd name="connsiteX4" fmla="*/ -1 w 339866"/>
                <a:gd name="connsiteY4" fmla="*/ 341522 h 427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66" h="4273575">
                  <a:moveTo>
                    <a:pt x="-1" y="341522"/>
                  </a:moveTo>
                  <a:lnTo>
                    <a:pt x="328162" y="-1"/>
                  </a:lnTo>
                  <a:cubicBezTo>
                    <a:pt x="328726" y="1407868"/>
                    <a:pt x="339301" y="2555945"/>
                    <a:pt x="339865" y="3963814"/>
                  </a:cubicBezTo>
                  <a:lnTo>
                    <a:pt x="23915" y="4273575"/>
                  </a:lnTo>
                  <a:cubicBezTo>
                    <a:pt x="23197" y="2863345"/>
                    <a:pt x="717" y="1751752"/>
                    <a:pt x="-1" y="3415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56AE0E-F499-4E81-BF4B-EF5EDF40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83413-DB68-40FD-8C98-ED5D67978A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CDCBD-78E1-0D41-A999-31B5EBF8E02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CMMC v1 - Cybersecurity Certification | ITG Consulting">
            <a:extLst>
              <a:ext uri="{FF2B5EF4-FFF2-40B4-BE49-F238E27FC236}">
                <a16:creationId xmlns:a16="http://schemas.microsoft.com/office/drawing/2014/main" id="{48B051A7-3FA1-4A7A-8BB8-0F5FDE1B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53" y="1439734"/>
            <a:ext cx="4242418" cy="35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C915F2-6C19-435B-AC31-6B3B36060C34}"/>
              </a:ext>
            </a:extLst>
          </p:cNvPr>
          <p:cNvSpPr/>
          <p:nvPr/>
        </p:nvSpPr>
        <p:spPr>
          <a:xfrm>
            <a:off x="5990346" y="0"/>
            <a:ext cx="5764305" cy="6500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slide deck is intended for</a:t>
            </a:r>
            <a:b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purposes only. </a:t>
            </a:r>
            <a:b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official guidance, please refer to </a:t>
            </a:r>
            <a:b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CIO - Cybersecurity Maturity Model Certification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300ED09-C49F-4115-F9FD-1252DEB367B6}"/>
              </a:ext>
            </a:extLst>
          </p:cNvPr>
          <p:cNvSpPr/>
          <p:nvPr/>
        </p:nvSpPr>
        <p:spPr>
          <a:xfrm>
            <a:off x="10692922" y="3883378"/>
            <a:ext cx="1499077" cy="2617096"/>
          </a:xfrm>
          <a:custGeom>
            <a:avLst/>
            <a:gdLst>
              <a:gd name="connsiteX0" fmla="*/ 3864854 w 3864854"/>
              <a:gd name="connsiteY0" fmla="*/ 0 h 6747280"/>
              <a:gd name="connsiteX1" fmla="*/ 3864854 w 3864854"/>
              <a:gd name="connsiteY1" fmla="*/ 5081458 h 6747280"/>
              <a:gd name="connsiteX2" fmla="*/ 2902193 w 3864854"/>
              <a:gd name="connsiteY2" fmla="*/ 6747280 h 6747280"/>
              <a:gd name="connsiteX3" fmla="*/ 0 w 3864854"/>
              <a:gd name="connsiteY3" fmla="*/ 6729589 h 674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854" h="6747280">
                <a:moveTo>
                  <a:pt x="3864854" y="0"/>
                </a:moveTo>
                <a:lnTo>
                  <a:pt x="3864854" y="5081458"/>
                </a:lnTo>
                <a:lnTo>
                  <a:pt x="2902193" y="6747280"/>
                </a:lnTo>
                <a:lnTo>
                  <a:pt x="0" y="6729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56576C9-BC54-4DE4-9120-5C2D0DB02AE8}"/>
              </a:ext>
            </a:extLst>
          </p:cNvPr>
          <p:cNvSpPr txBox="1">
            <a:spLocks/>
          </p:cNvSpPr>
          <p:nvPr/>
        </p:nvSpPr>
        <p:spPr>
          <a:xfrm>
            <a:off x="929639" y="5968374"/>
            <a:ext cx="9612681" cy="52313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bg1"/>
                </a:solidFill>
              </a:rPr>
              <a:t>All Information contained herein is subject to change or update. Please utilize the website 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resources for the latest information at the end of this presentation.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18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B0FE7-E6CC-4071-9DA9-D975E7EC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8511AB-7854-156C-A176-E8A9CED7AEE0}"/>
              </a:ext>
            </a:extLst>
          </p:cNvPr>
          <p:cNvSpPr/>
          <p:nvPr/>
        </p:nvSpPr>
        <p:spPr>
          <a:xfrm>
            <a:off x="4980214" y="0"/>
            <a:ext cx="7211786" cy="6500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77CCEBD-4804-37D7-084A-4E19554E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E7FD5-99B5-448F-B617-747A691C51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E080F7A-36B9-4C8C-8C53-9E7FB97F5313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2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  <p:pic>
        <p:nvPicPr>
          <p:cNvPr id="5" name="Picture 4" descr="CMMC v1 - Cybersecurity Certification | ITG Consulting">
            <a:extLst>
              <a:ext uri="{FF2B5EF4-FFF2-40B4-BE49-F238E27FC236}">
                <a16:creationId xmlns:a16="http://schemas.microsoft.com/office/drawing/2014/main" id="{E28A1D3B-5F36-D933-EDEC-4FA2446C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12" y="1620014"/>
            <a:ext cx="4242418" cy="35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AB96D4-4125-2CE1-86DC-58D07D6B1124}"/>
              </a:ext>
            </a:extLst>
          </p:cNvPr>
          <p:cNvSpPr txBox="1"/>
          <p:nvPr/>
        </p:nvSpPr>
        <p:spPr>
          <a:xfrm>
            <a:off x="5349557" y="1227982"/>
            <a:ext cx="6471745" cy="51783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b="1" dirty="0">
                <a:solidFill>
                  <a:schemeClr val="bg1"/>
                </a:solidFill>
              </a:rPr>
              <a:t>What: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consistent pre-award assessment methodology to determine whether a prospective contractor has implemented cybersecurity protections necessary to adequately safeguard Department of War (DOW) information.</a:t>
            </a: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chemeClr val="bg1"/>
                </a:solidFill>
              </a:rPr>
              <a:t>Why: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increase the cybersecurity posture of the Defense Industrial Base (DIB) and better protect Federal Contract Information (FCI) and Controlled Unclassified Information (CUI).</a:t>
            </a:r>
          </a:p>
          <a:p>
            <a:pPr>
              <a:spcAft>
                <a:spcPts val="900"/>
              </a:spcAft>
            </a:pPr>
            <a:r>
              <a:rPr lang="en-US" b="1" dirty="0">
                <a:solidFill>
                  <a:schemeClr val="bg1"/>
                </a:solidFill>
              </a:rPr>
              <a:t>How: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All defense contractors and subcontractors will show compliance with applicable security requirements through self-assessment or independent assessment, prior to contract award (excluding Commercial-Off-The-Shelf [COTS] procurements).</a:t>
            </a:r>
          </a:p>
          <a:p>
            <a:pPr>
              <a:spcAft>
                <a:spcPts val="900"/>
              </a:spcAft>
            </a:pPr>
            <a:endParaRPr lang="en-US" sz="2000" dirty="0" err="1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1F7C70-EA4F-DA83-68E5-53C63903691A}"/>
              </a:ext>
            </a:extLst>
          </p:cNvPr>
          <p:cNvGrpSpPr/>
          <p:nvPr/>
        </p:nvGrpSpPr>
        <p:grpSpPr>
          <a:xfrm>
            <a:off x="10036810" y="193430"/>
            <a:ext cx="2018013" cy="987670"/>
            <a:chOff x="9457427" y="74214"/>
            <a:chExt cx="2502194" cy="12246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3690FA-CD98-6475-5BE2-7A20FB34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2610" y="74214"/>
              <a:ext cx="1237011" cy="122464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F1657-F1B1-E123-3B31-758F7923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7427" y="107151"/>
              <a:ext cx="1158766" cy="1158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73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A924-5404-4448-BED1-0F5C8912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CUI and FCI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CAE65-519C-47F3-984C-613F1F68FE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sz="2400" b="1" dirty="0">
                <a:solidFill>
                  <a:srgbClr val="0070C0"/>
                </a:solidFill>
              </a:rPr>
              <a:t>Controlled unclassified information (CUI) </a:t>
            </a:r>
            <a:r>
              <a:rPr lang="en-US" sz="2400" dirty="0">
                <a:solidFill>
                  <a:schemeClr val="tx1"/>
                </a:solidFill>
              </a:rPr>
              <a:t>is government-created or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- owned unclassified information that allows for, or requires, safeguarding and dissemination controls in accordance with laws, regulations, or government-wide policies. It is sensitive information that does not meet the criteria for classification but must still be protected.</a:t>
            </a:r>
          </a:p>
          <a:p>
            <a:pPr>
              <a:spcBef>
                <a:spcPts val="2200"/>
              </a:spcBef>
            </a:pPr>
            <a:r>
              <a:rPr lang="en-US" sz="2400" b="1" dirty="0">
                <a:solidFill>
                  <a:srgbClr val="0070C0"/>
                </a:solidFill>
              </a:rPr>
              <a:t>Federal contract information (FCI) </a:t>
            </a:r>
            <a:r>
              <a:rPr lang="en-US" sz="2400" dirty="0">
                <a:solidFill>
                  <a:schemeClr val="tx1"/>
                </a:solidFill>
              </a:rPr>
              <a:t>is information, </a:t>
            </a:r>
            <a:r>
              <a:rPr lang="en-US" sz="2400" i="1" u="sng" dirty="0">
                <a:solidFill>
                  <a:schemeClr val="tx1"/>
                </a:solidFill>
              </a:rPr>
              <a:t>not intended for public release</a:t>
            </a:r>
            <a:r>
              <a:rPr lang="en-US" sz="2400" dirty="0">
                <a:solidFill>
                  <a:schemeClr val="tx1"/>
                </a:solidFill>
              </a:rPr>
              <a:t>, provided by or generated for the government.</a:t>
            </a:r>
          </a:p>
          <a:p>
            <a:pPr lvl="1">
              <a:spcBef>
                <a:spcPts val="2200"/>
              </a:spcBef>
            </a:pPr>
            <a:r>
              <a:rPr lang="en-US" sz="2000" dirty="0">
                <a:solidFill>
                  <a:schemeClr val="tx1"/>
                </a:solidFill>
              </a:rPr>
              <a:t>This does not include information provided by the government to the public (such as that on public websites) or simple transactional information, such as that necessary to process payments.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200"/>
              </a:spcBef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224DD-4AC2-49F1-B9BE-DC0F5EB449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4EBCDCBD-78E1-0D41-A999-31B5EBF8E02C}" type="slidenum">
              <a:rPr lang="en-US" noProof="0" smtClean="0"/>
              <a:pPr lvl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32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3F4679-E980-E1A8-0292-115EA529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DOW Cybersecurity Requirements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0C6F54A-4451-BCD6-79D3-5E16D083E5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4741963"/>
          </a:xfrm>
        </p:spPr>
        <p:txBody>
          <a:bodyPr>
            <a:normAutofit/>
          </a:bodyPr>
          <a:lstStyle/>
          <a:p>
            <a:r>
              <a:rPr lang="en-US" dirty="0"/>
              <a:t>DFARS clause 252.204-7012 – </a:t>
            </a:r>
            <a:r>
              <a:rPr lang="en-US" b="1" dirty="0"/>
              <a:t>Effective Oct 2016 (to be implemented NLT Dec 2017)</a:t>
            </a:r>
          </a:p>
          <a:p>
            <a:pPr lvl="1"/>
            <a:r>
              <a:rPr lang="en-US" dirty="0"/>
              <a:t>Safeguard DOW CUI that resides on or is transiting through a contractor/subcontractor internal information system or network by implementing NIST SP 800-171 at a minimum</a:t>
            </a:r>
          </a:p>
          <a:p>
            <a:pPr lvl="1"/>
            <a:r>
              <a:rPr lang="en-US" dirty="0"/>
              <a:t>Report cyber incidents that affect contractor/subcontractor ability to perform requirements designated as operationally critical</a:t>
            </a:r>
          </a:p>
          <a:p>
            <a:pPr lvl="1"/>
            <a:r>
              <a:rPr lang="en-US" dirty="0"/>
              <a:t>Does not require a specific Plan of Action and Milestones (POA&amp;M) close-out date or a compliance assessment</a:t>
            </a:r>
          </a:p>
          <a:p>
            <a:r>
              <a:rPr lang="en-US" dirty="0"/>
              <a:t>DFARS Provision 252.204-7019 – </a:t>
            </a:r>
            <a:r>
              <a:rPr lang="en-US" b="1" dirty="0"/>
              <a:t>Effective Nov 2020</a:t>
            </a:r>
          </a:p>
          <a:p>
            <a:pPr lvl="1"/>
            <a:r>
              <a:rPr lang="en-US" dirty="0"/>
              <a:t>Implement DFARS clause 252.204-7012 and have at least a NIST SP 800-171 self-assessment (Basic) that is current posted in SPRS (i.e., not more than three years old unless a lesser time is specified in the solicitation)</a:t>
            </a:r>
          </a:p>
          <a:p>
            <a:pPr lvl="1"/>
            <a:r>
              <a:rPr lang="en-US" dirty="0"/>
              <a:t>Does not require a minimum passing score</a:t>
            </a:r>
          </a:p>
          <a:p>
            <a:r>
              <a:rPr lang="en-US" dirty="0"/>
              <a:t>DFARS clause 252.204-7020 – </a:t>
            </a:r>
            <a:r>
              <a:rPr lang="en-US" b="1" dirty="0"/>
              <a:t>Effective Nov 2020</a:t>
            </a:r>
          </a:p>
          <a:p>
            <a:pPr lvl="1"/>
            <a:r>
              <a:rPr lang="en-US" dirty="0"/>
              <a:t>Provide government access when necessary to conduct or renew a higher-level assessment</a:t>
            </a:r>
          </a:p>
          <a:p>
            <a:pPr lvl="1"/>
            <a:r>
              <a:rPr lang="en-US" dirty="0"/>
              <a:t>Include requirements of the clause in all applicable subcontracts and ensure applicable subcontractors can conduct and submit an assessment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E7FD5-99B5-448F-B617-747A691C51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B8B963B-DD35-40EA-00BC-61A23EF98594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2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A5B110-9C15-1DFB-4231-7D7AA906337B}"/>
              </a:ext>
            </a:extLst>
          </p:cNvPr>
          <p:cNvSpPr/>
          <p:nvPr/>
        </p:nvSpPr>
        <p:spPr>
          <a:xfrm>
            <a:off x="0" y="5921477"/>
            <a:ext cx="12192000" cy="57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dirty="0"/>
              <a:t>CMMC assesses whether a prospective DOW contractor has implemented these standards. </a:t>
            </a:r>
          </a:p>
        </p:txBody>
      </p:sp>
    </p:spTree>
    <p:extLst>
      <p:ext uri="{BB962C8B-B14F-4D97-AF65-F5344CB8AC3E}">
        <p14:creationId xmlns:p14="http://schemas.microsoft.com/office/powerpoint/2010/main" val="196482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F9CEF-3455-C501-FBD0-CBD125F1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/>
              <a:t>CMMC Applicability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77CA0A-7939-396F-D899-C92F619975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058400" cy="4679420"/>
          </a:xfrm>
        </p:spPr>
        <p:txBody>
          <a:bodyPr>
            <a:normAutofit/>
          </a:bodyPr>
          <a:lstStyle/>
          <a:p>
            <a:r>
              <a:rPr lang="en-US" sz="2400" dirty="0"/>
              <a:t>CMMC Program requirements will apply to all DOW solicitations and contracts for which a defense contractor or subcontractor will process, store, or transmit FCI or CUI on its unclassified contractor information systems.</a:t>
            </a:r>
          </a:p>
          <a:p>
            <a:r>
              <a:rPr lang="en-US" sz="2400" dirty="0"/>
              <a:t>New DOW solicitations</a:t>
            </a:r>
          </a:p>
          <a:p>
            <a:pPr lvl="1"/>
            <a:r>
              <a:rPr lang="en-US" sz="1800" dirty="0"/>
              <a:t>New DOW procurement instruments, including contracts, task orders, delivery orders and their associated option periods</a:t>
            </a:r>
          </a:p>
          <a:p>
            <a:pPr lvl="1"/>
            <a:r>
              <a:rPr lang="en-US" sz="1800" dirty="0"/>
              <a:t>As a condition to exercise an option period </a:t>
            </a:r>
          </a:p>
          <a:p>
            <a:pPr lvl="1"/>
            <a:r>
              <a:rPr lang="en-US" sz="1800" dirty="0"/>
              <a:t>Subcontractors are subject to flow-down requirements</a:t>
            </a:r>
          </a:p>
          <a:p>
            <a:r>
              <a:rPr lang="en-US" sz="2400" dirty="0"/>
              <a:t>CMMC implementation will occur through new contracts awarded after </a:t>
            </a:r>
            <a:r>
              <a:rPr lang="en-US" sz="2400" b="1" dirty="0"/>
              <a:t>10 Nov 2025</a:t>
            </a:r>
            <a:r>
              <a:rPr lang="en-US" sz="2400" dirty="0"/>
              <a:t>.</a:t>
            </a:r>
          </a:p>
          <a:p>
            <a:r>
              <a:rPr lang="en-US" sz="2400" dirty="0"/>
              <a:t>Incorporation in older contracts would require bilateral modification.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5D490-117C-10E8-0275-68BB4D7A2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44580D-2BBA-193F-2156-91CAB2530E69}"/>
              </a:ext>
            </a:extLst>
          </p:cNvPr>
          <p:cNvSpPr/>
          <p:nvPr/>
        </p:nvSpPr>
        <p:spPr>
          <a:xfrm>
            <a:off x="0" y="5921477"/>
            <a:ext cx="12192000" cy="57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The CMMC Program does not alter separately applicable requirements to protect FCI or CUI.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AF22FA7-1F75-1ACF-1BFC-2DEE03C69CBE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2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31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E66B9-6267-D25F-EEBF-7B91803D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E93719-BAC6-5BD6-44B4-482627D7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>
            <a:normAutofit/>
          </a:bodyPr>
          <a:lstStyle/>
          <a:p>
            <a:r>
              <a:rPr lang="en-US" dirty="0"/>
              <a:t>CMMC Implementation Through Contracts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13E31-88C0-16C2-9FA8-FC44D5034E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4577819"/>
          </a:xfrm>
        </p:spPr>
        <p:txBody>
          <a:bodyPr>
            <a:normAutofit/>
          </a:bodyPr>
          <a:lstStyle/>
          <a:p>
            <a:r>
              <a:rPr lang="en-US" sz="2400" dirty="0"/>
              <a:t>DFARS clause 252.204-7021</a:t>
            </a:r>
          </a:p>
          <a:p>
            <a:r>
              <a:rPr lang="en-US" sz="2400" dirty="0"/>
              <a:t>Relies on the requiring activity to identify the appropriate CMMC Status requirements based on the type of information to be processed, stored, or transmitted </a:t>
            </a:r>
          </a:p>
          <a:p>
            <a:r>
              <a:rPr lang="en-US" sz="2400" dirty="0"/>
              <a:t>Implements CMMC Program requirements codified in 32 CFR Part 170, which include:</a:t>
            </a:r>
          </a:p>
          <a:p>
            <a:pPr lvl="1"/>
            <a:r>
              <a:rPr lang="en-US" sz="1800" dirty="0"/>
              <a:t>Minimum passing score of 80% (88/110)</a:t>
            </a:r>
          </a:p>
          <a:p>
            <a:pPr lvl="1"/>
            <a:r>
              <a:rPr lang="en-US" sz="1800" dirty="0"/>
              <a:t>Restriction of items that can be identified on a POA&amp;M</a:t>
            </a:r>
          </a:p>
          <a:p>
            <a:pPr lvl="1"/>
            <a:r>
              <a:rPr lang="en-US" sz="1800" dirty="0"/>
              <a:t>Maximum 180-day POA&amp;M close-out date</a:t>
            </a:r>
          </a:p>
          <a:p>
            <a:pPr lvl="1"/>
            <a:r>
              <a:rPr lang="en-US" sz="1800" dirty="0"/>
              <a:t>Annual affirmation of continued compliance in SPRS</a:t>
            </a:r>
          </a:p>
          <a:p>
            <a:pPr lvl="1"/>
            <a:r>
              <a:rPr lang="en-US" sz="1800" dirty="0"/>
              <a:t>Flow-down of requirements to subcontractors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A2E01-DE31-00AE-5EF4-D6E34FC297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0302" y="6500474"/>
            <a:ext cx="381000" cy="357526"/>
          </a:xfrm>
        </p:spPr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EF673-D7EF-11E9-3E10-9FD44189D887}"/>
              </a:ext>
            </a:extLst>
          </p:cNvPr>
          <p:cNvSpPr/>
          <p:nvPr/>
        </p:nvSpPr>
        <p:spPr>
          <a:xfrm>
            <a:off x="0" y="5921477"/>
            <a:ext cx="12192000" cy="57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The Effective Date for the Final CMMC DFARS Clause is 10 Nov 2025. 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2230CFC-4406-A52A-187B-D1BED4F019FF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2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15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0E105-4FA8-5A6B-AB64-1A8B096AC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45934-F06F-8701-8923-89A3A3FB7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115570">
              <a:lnSpc>
                <a:spcPts val="1315"/>
              </a:lnSpc>
            </a:pPr>
            <a:fld id="{81D60167-4931-47E6-BA6A-407CBD079E47}" type="slidenum">
              <a:rPr lang="en-US" spc="-50" smtClean="0"/>
              <a:t>9</a:t>
            </a:fld>
            <a:endParaRPr lang="en-US" spc="-5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744321E-C417-6311-8E17-32B73BC84123}"/>
              </a:ext>
            </a:extLst>
          </p:cNvPr>
          <p:cNvSpPr txBox="1">
            <a:spLocks/>
          </p:cNvSpPr>
          <p:nvPr/>
        </p:nvSpPr>
        <p:spPr>
          <a:xfrm>
            <a:off x="0" y="6502400"/>
            <a:ext cx="12192000" cy="355600"/>
          </a:xfrm>
          <a:prstGeom prst="rect">
            <a:avLst/>
          </a:prstGeom>
          <a:noFill/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Extracted from DOW CMMC 101 Briefing: </a:t>
            </a:r>
            <a:r>
              <a:rPr lang="en-US" b="1" dirty="0">
                <a:hlinkClick r:id="rId3"/>
              </a:rPr>
              <a:t>https://dodcio.defense.gov/Portals/0/Documents/CMMC/CMMC-101-Nov2025.pdf</a:t>
            </a:r>
            <a:r>
              <a:rPr lang="en-US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3763A-1848-A307-30C4-9DAD874FA08C}"/>
              </a:ext>
            </a:extLst>
          </p:cNvPr>
          <p:cNvSpPr/>
          <p:nvPr/>
        </p:nvSpPr>
        <p:spPr>
          <a:xfrm>
            <a:off x="0" y="5921477"/>
            <a:ext cx="12192000" cy="57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When specified in a solicitation, all CMMC requirements must be met prior to award. 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578E0B2-B21F-1F55-8BB0-8AA95A02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Revised CMMC Framework Requirements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D8420-AF38-BE7C-AE92-A2E581A3C66C}"/>
              </a:ext>
            </a:extLst>
          </p:cNvPr>
          <p:cNvSpPr/>
          <p:nvPr/>
        </p:nvSpPr>
        <p:spPr>
          <a:xfrm>
            <a:off x="2261766" y="945596"/>
            <a:ext cx="1964267" cy="47885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F569A-7A99-F160-4B93-66AA56F1A3B3}"/>
              </a:ext>
            </a:extLst>
          </p:cNvPr>
          <p:cNvSpPr txBox="1"/>
          <p:nvPr/>
        </p:nvSpPr>
        <p:spPr>
          <a:xfrm>
            <a:off x="2259499" y="981046"/>
            <a:ext cx="194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CMMC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EC62AA-2229-4915-C4CA-F005CF187063}"/>
              </a:ext>
            </a:extLst>
          </p:cNvPr>
          <p:cNvSpPr/>
          <p:nvPr/>
        </p:nvSpPr>
        <p:spPr>
          <a:xfrm>
            <a:off x="2194939" y="4501698"/>
            <a:ext cx="1527932" cy="1045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A5EDE-51E3-BD2D-760F-89590624B234}"/>
              </a:ext>
            </a:extLst>
          </p:cNvPr>
          <p:cNvSpPr/>
          <p:nvPr/>
        </p:nvSpPr>
        <p:spPr>
          <a:xfrm>
            <a:off x="2473433" y="3110480"/>
            <a:ext cx="1527932" cy="10450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6D90FE-1FE5-2DA4-117B-65B68496EAC4}"/>
              </a:ext>
            </a:extLst>
          </p:cNvPr>
          <p:cNvSpPr/>
          <p:nvPr/>
        </p:nvSpPr>
        <p:spPr>
          <a:xfrm>
            <a:off x="2745881" y="1724934"/>
            <a:ext cx="1480151" cy="1045028"/>
          </a:xfrm>
          <a:prstGeom prst="rect">
            <a:avLst/>
          </a:prstGeom>
          <a:solidFill>
            <a:srgbClr val="535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A706EF6-96BA-3487-F904-DA1D90660E80}"/>
              </a:ext>
            </a:extLst>
          </p:cNvPr>
          <p:cNvSpPr/>
          <p:nvPr/>
        </p:nvSpPr>
        <p:spPr>
          <a:xfrm flipV="1">
            <a:off x="2475701" y="4161896"/>
            <a:ext cx="1247170" cy="339801"/>
          </a:xfrm>
          <a:prstGeom prst="parallelogram">
            <a:avLst>
              <a:gd name="adj" fmla="val 7690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C68E76-F014-00CA-30CE-707EBEDAF13D}"/>
              </a:ext>
            </a:extLst>
          </p:cNvPr>
          <p:cNvSpPr txBox="1"/>
          <p:nvPr/>
        </p:nvSpPr>
        <p:spPr>
          <a:xfrm>
            <a:off x="2743616" y="2021962"/>
            <a:ext cx="1440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2DAC8-ABA1-BF5D-093D-70D8C17E7D0E}"/>
              </a:ext>
            </a:extLst>
          </p:cNvPr>
          <p:cNvSpPr txBox="1"/>
          <p:nvPr/>
        </p:nvSpPr>
        <p:spPr>
          <a:xfrm>
            <a:off x="2568633" y="3447825"/>
            <a:ext cx="1307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C431B0-1A2B-1A3D-B193-46B351FD70B6}"/>
              </a:ext>
            </a:extLst>
          </p:cNvPr>
          <p:cNvSpPr txBox="1"/>
          <p:nvPr/>
        </p:nvSpPr>
        <p:spPr>
          <a:xfrm>
            <a:off x="2446373" y="4830311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FB52B0AF-167D-2717-72B9-36DC1829F657}"/>
              </a:ext>
            </a:extLst>
          </p:cNvPr>
          <p:cNvSpPr/>
          <p:nvPr/>
        </p:nvSpPr>
        <p:spPr>
          <a:xfrm rot="16200000">
            <a:off x="-345946" y="3128652"/>
            <a:ext cx="4788505" cy="422387"/>
          </a:xfrm>
          <a:prstGeom prst="trapezoid">
            <a:avLst>
              <a:gd name="adj" fmla="val 62393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3C523A-BA4C-DF2F-8AF0-B653EC88D77E}"/>
              </a:ext>
            </a:extLst>
          </p:cNvPr>
          <p:cNvSpPr/>
          <p:nvPr/>
        </p:nvSpPr>
        <p:spPr>
          <a:xfrm>
            <a:off x="4209252" y="1724934"/>
            <a:ext cx="7982748" cy="1045028"/>
          </a:xfrm>
          <a:prstGeom prst="rect">
            <a:avLst/>
          </a:prstGeom>
          <a:solidFill>
            <a:srgbClr val="535090">
              <a:alpha val="1903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AFA27C-3C7E-74EB-FAA9-C6699A09548B}"/>
              </a:ext>
            </a:extLst>
          </p:cNvPr>
          <p:cNvSpPr/>
          <p:nvPr/>
        </p:nvSpPr>
        <p:spPr>
          <a:xfrm>
            <a:off x="4001365" y="3115583"/>
            <a:ext cx="8238970" cy="1034823"/>
          </a:xfrm>
          <a:prstGeom prst="rect">
            <a:avLst/>
          </a:prstGeom>
          <a:solidFill>
            <a:srgbClr val="002C73">
              <a:alpha val="1903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9CF84B-2B3A-8CD0-5316-7FCCEF380A11}"/>
              </a:ext>
            </a:extLst>
          </p:cNvPr>
          <p:cNvSpPr/>
          <p:nvPr/>
        </p:nvSpPr>
        <p:spPr>
          <a:xfrm>
            <a:off x="3737463" y="4501698"/>
            <a:ext cx="8532757" cy="1045028"/>
          </a:xfrm>
          <a:prstGeom prst="rect">
            <a:avLst/>
          </a:prstGeom>
          <a:solidFill>
            <a:schemeClr val="accent2">
              <a:alpha val="245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53C90C0-CAC1-3099-E72F-6E04D8FAA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52339"/>
              </p:ext>
            </p:extLst>
          </p:nvPr>
        </p:nvGraphicFramePr>
        <p:xfrm>
          <a:off x="4398539" y="1506134"/>
          <a:ext cx="6807011" cy="4040591"/>
        </p:xfrm>
        <a:graphic>
          <a:graphicData uri="http://schemas.openxmlformats.org/drawingml/2006/table">
            <a:tbl>
              <a:tblPr/>
              <a:tblGrid>
                <a:gridCol w="2235017">
                  <a:extLst>
                    <a:ext uri="{9D8B030D-6E8A-4147-A177-3AD203B41FA5}">
                      <a16:colId xmlns:a16="http://schemas.microsoft.com/office/drawing/2014/main" val="4188995856"/>
                    </a:ext>
                  </a:extLst>
                </a:gridCol>
                <a:gridCol w="4571994">
                  <a:extLst>
                    <a:ext uri="{9D8B030D-6E8A-4147-A177-3AD203B41FA5}">
                      <a16:colId xmlns:a16="http://schemas.microsoft.com/office/drawing/2014/main" val="3204639194"/>
                    </a:ext>
                  </a:extLst>
                </a:gridCol>
              </a:tblGrid>
              <a:tr h="14629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 (110 from NIST SP 800-171 R2, plus 24 from NIST SP 800-172)</a:t>
                      </a:r>
                    </a:p>
                  </a:txBody>
                  <a:tcPr marL="113369" marR="113369" marT="56684" marB="5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 indent="-16510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 Cybersecurity Assessment Center (DIBCAC) certification assessment every 3 years</a:t>
                      </a:r>
                    </a:p>
                    <a:p>
                      <a:pPr marL="165100" indent="-16510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Affirmation</a:t>
                      </a:r>
                    </a:p>
                  </a:txBody>
                  <a:tcPr marL="113369" marR="113369" marT="56684" marB="5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057334"/>
                  </a:ext>
                </a:extLst>
              </a:tr>
              <a:tr h="13539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 aligned</a:t>
                      </a: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NIST SP 800-171 R2</a:t>
                      </a:r>
                    </a:p>
                  </a:txBody>
                  <a:tcPr marL="113369" marR="113369" marT="56684" marB="5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C3PAO certification assessment every 3 years, or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assessment every 3 years for select programs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Affirmation</a:t>
                      </a:r>
                    </a:p>
                  </a:txBody>
                  <a:tcPr marL="113369" marR="113369" marT="56684" marB="5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98619"/>
                  </a:ext>
                </a:extLst>
              </a:tr>
              <a:tr h="12236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 aligned</a:t>
                      </a: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FAR 52.204-21</a:t>
                      </a:r>
                    </a:p>
                  </a:txBody>
                  <a:tcPr marL="113369" marR="113369" marT="56684" marB="5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Self Assessment</a:t>
                      </a:r>
                    </a:p>
                    <a:p>
                      <a:pPr marL="228600" indent="-22860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Affirmation</a:t>
                      </a:r>
                    </a:p>
                  </a:txBody>
                  <a:tcPr marL="113369" marR="113369" marT="56684" marB="56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3163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4777785-761B-E314-54E7-BA72C25CE9D1}"/>
              </a:ext>
            </a:extLst>
          </p:cNvPr>
          <p:cNvSpPr txBox="1"/>
          <p:nvPr/>
        </p:nvSpPr>
        <p:spPr>
          <a:xfrm>
            <a:off x="4234334" y="1355602"/>
            <a:ext cx="2399224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797783-A645-846F-3499-33DA89159FE1}"/>
              </a:ext>
            </a:extLst>
          </p:cNvPr>
          <p:cNvSpPr txBox="1"/>
          <p:nvPr/>
        </p:nvSpPr>
        <p:spPr>
          <a:xfrm>
            <a:off x="6633557" y="1355602"/>
            <a:ext cx="555843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A79A0B7E-AD17-CCFB-AF7D-8CF1E2E9EE40}"/>
              </a:ext>
            </a:extLst>
          </p:cNvPr>
          <p:cNvSpPr/>
          <p:nvPr/>
        </p:nvSpPr>
        <p:spPr>
          <a:xfrm flipV="1">
            <a:off x="2743616" y="2773364"/>
            <a:ext cx="1247170" cy="334282"/>
          </a:xfrm>
          <a:prstGeom prst="parallelogram">
            <a:avLst>
              <a:gd name="adj" fmla="val 7690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C74BF6-2898-4AF2-D026-0B5494E45922}"/>
              </a:ext>
            </a:extLst>
          </p:cNvPr>
          <p:cNvCxnSpPr>
            <a:cxnSpLocks/>
          </p:cNvCxnSpPr>
          <p:nvPr/>
        </p:nvCxnSpPr>
        <p:spPr>
          <a:xfrm>
            <a:off x="6633557" y="1355602"/>
            <a:ext cx="0" cy="41911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31177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nded-Template_Light-Theme_16x9" id="{5B2E95C6-1E8A-4C3E-82AF-557854960E24}" vid="{CC4CF41C-6591-4C63-831E-04465AD85A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4" ma:contentTypeDescription="Create a new document." ma:contentTypeScope="" ma:versionID="e567b82bb0445588a77eba07063753e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79de32d1-22ac-42d0-9c42-d61c55952b0c" targetNamespace="http://schemas.microsoft.com/office/2006/metadata/properties" ma:root="true" ma:fieldsID="30c06732471328bed53fee3d5e508071" ns1:_="" ns2:_="" ns3:_="">
    <xsd:import namespace="http://schemas.microsoft.com/sharepoint/v3"/>
    <xsd:import namespace="http://schemas.microsoft.com/sharepoint/v4"/>
    <xsd:import namespace="79de32d1-22ac-42d0-9c42-d61c55952b0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e32d1-22ac-42d0-9c42-d61c55952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FA05DF-1162-4326-ACF2-8C240B89E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79de32d1-22ac-42d0-9c42-d61c55952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B476B-CD8A-49EB-9796-541DDF5EF9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F96FBC9-784B-43FA-9D6B-E8D2B98C1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1343</TotalTime>
  <Words>3247</Words>
  <Application>Microsoft Office PowerPoint</Application>
  <PresentationFormat>Widescreen</PresentationFormat>
  <Paragraphs>314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.AppleSystemUIFont</vt:lpstr>
      <vt:lpstr>Arial</vt:lpstr>
      <vt:lpstr>Calibri</vt:lpstr>
      <vt:lpstr>Courier New</vt:lpstr>
      <vt:lpstr>Helvetica</vt:lpstr>
      <vt:lpstr>Symbol</vt:lpstr>
      <vt:lpstr>Wingdings</vt:lpstr>
      <vt:lpstr>APL-PowerPoint-Theme_light</vt:lpstr>
      <vt:lpstr>Cybersecurity Maturity Model Certification (CMMC)</vt:lpstr>
      <vt:lpstr>Agenda</vt:lpstr>
      <vt:lpstr>PowerPoint Presentation</vt:lpstr>
      <vt:lpstr>CMMC</vt:lpstr>
      <vt:lpstr>Defining CUI and FCI</vt:lpstr>
      <vt:lpstr>Existing DOW Cybersecurity Requirements</vt:lpstr>
      <vt:lpstr>CMMC Applicability</vt:lpstr>
      <vt:lpstr>CMMC Implementation Through Contracts</vt:lpstr>
      <vt:lpstr>Revised CMMC Framework Requirements</vt:lpstr>
      <vt:lpstr>CMMC Post-Assessment Remediation</vt:lpstr>
      <vt:lpstr>Conditional and Final Status</vt:lpstr>
      <vt:lpstr>Phased Implementation of CMMC Requirements </vt:lpstr>
      <vt:lpstr>Annual Affirmations (252.204-7021)</vt:lpstr>
      <vt:lpstr>Clarifying Self-Assessment in SPRS vs. CMMC Level 2 (Self)     </vt:lpstr>
      <vt:lpstr>FCI Determination Workflow</vt:lpstr>
      <vt:lpstr>What Changes: Level 1 - FCI</vt:lpstr>
      <vt:lpstr>JHU/APL Lessons Learned for a Level 2 – C3PAO</vt:lpstr>
      <vt:lpstr>PowerPoint Presentation</vt:lpstr>
      <vt:lpstr>Cybersecurity Maturity Model Certification Requirements / DFARS 252-204-7021 </vt:lpstr>
      <vt:lpstr>Will CMMC Apply to my Purchase Order / Subcontract?</vt:lpstr>
      <vt:lpstr>Not Eligible for CMMC - Example</vt:lpstr>
      <vt:lpstr>CMMC Level 1 – Example</vt:lpstr>
      <vt:lpstr>CMMC Level 2 – Self Example</vt:lpstr>
      <vt:lpstr>PowerPoint Presentation</vt:lpstr>
      <vt:lpstr>JHU/APL Supplier Portal Demo</vt:lpstr>
      <vt:lpstr>JHU/APL CMMC Hotline</vt:lpstr>
      <vt:lpstr>JHU/APL Supplier Webpage &amp; Procurement Contacts</vt:lpstr>
      <vt:lpstr>Additional Resources </vt:lpstr>
      <vt:lpstr>Additional Resources, Cont’d </vt:lpstr>
      <vt:lpstr>Additional Resources, Cont’d </vt:lpstr>
      <vt:lpstr>Questions?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webinar will begin shortly…</dc:title>
  <dc:subject/>
  <dc:creator>Seling, Candece D.</dc:creator>
  <cp:keywords/>
  <dc:description>Version 1.0</dc:description>
  <cp:lastModifiedBy>Kile, Heather J.</cp:lastModifiedBy>
  <cp:revision>65</cp:revision>
  <cp:lastPrinted>2017-08-24T18:44:08Z</cp:lastPrinted>
  <dcterms:created xsi:type="dcterms:W3CDTF">2026-04-20T18:24:28Z</dcterms:created>
  <dcterms:modified xsi:type="dcterms:W3CDTF">2026-05-06T23:31:39Z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